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  <a:srgbClr val="F2D7A0"/>
    <a:srgbClr val="FFD3A7"/>
    <a:srgbClr val="213315"/>
    <a:srgbClr val="C0BCB8"/>
    <a:srgbClr val="B3B6BC"/>
    <a:srgbClr val="9CA0A3"/>
    <a:srgbClr val="A6DAFF"/>
    <a:srgbClr val="99CAF8"/>
    <a:srgbClr val="A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666" y="-10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45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46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77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114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34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187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031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550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706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215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94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AB73-584F-43DA-945E-114CF867FAE2}" type="datetimeFigureOut">
              <a:rPr lang="en-IN" smtClean="0"/>
              <a:t>15-12-2023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8845-74F1-4FD6-B0CD-1A04D7B329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601200" cy="9577137"/>
          </a:xfrm>
          <a:prstGeom prst="rect">
            <a:avLst/>
          </a:prstGeom>
          <a:solidFill>
            <a:srgbClr val="A6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548" y="388788"/>
            <a:ext cx="6191185" cy="1045543"/>
          </a:xfrm>
        </p:spPr>
        <p:txBody>
          <a:bodyPr anchor="ctr">
            <a:noAutofit/>
          </a:bodyPr>
          <a:lstStyle/>
          <a:p>
            <a:pPr algn="l"/>
            <a:r>
              <a:rPr lang="en-IN" sz="5400" dirty="0">
                <a:solidFill>
                  <a:srgbClr val="002060"/>
                </a:solidFill>
                <a:latin typeface="Franklin Gothic Demi Cond" panose="020B0706030402020204" pitchFamily="34" charset="0"/>
                <a:ea typeface="Cambria" panose="02040503050406030204" pitchFamily="18" charset="0"/>
              </a:rPr>
              <a:t>Institute of Pharmacy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580" y="2837312"/>
            <a:ext cx="8494295" cy="11465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IN" sz="2000" dirty="0"/>
              <a:t>To ensure quality culture as the prime concern for the Higher Education Institutions through institutionalizing and internalizing all the initiatives taken with internal and external support.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548" y="4436625"/>
            <a:ext cx="84942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000" dirty="0"/>
              <a:t>To develop a system for conscious, consistent and catalytic action to improve the academic and administrative performance of the institution.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000" dirty="0"/>
              <a:t>To promote measures for institutional functioning towards quality enhancement through internalization of quality culture and institutionalization of best practices.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729" y="9179029"/>
            <a:ext cx="12114657" cy="8533595"/>
          </a:xfrm>
          <a:prstGeom prst="rect">
            <a:avLst/>
          </a:prstGeom>
          <a:ln>
            <a:noFill/>
          </a:ln>
          <a:effectLst>
            <a:softEdge rad="203200"/>
          </a:effectLst>
        </p:spPr>
      </p:pic>
      <p:sp>
        <p:nvSpPr>
          <p:cNvPr id="10" name="Rectangle 9"/>
          <p:cNvSpPr/>
          <p:nvPr/>
        </p:nvSpPr>
        <p:spPr>
          <a:xfrm>
            <a:off x="601580" y="2340750"/>
            <a:ext cx="8494295" cy="43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/>
              <a:t>  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580" y="3975831"/>
            <a:ext cx="8494295" cy="43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/>
              <a:t>   Objectives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580" y="6132403"/>
            <a:ext cx="8494295" cy="43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/>
              <a:t>   Strategies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580" y="6607045"/>
            <a:ext cx="8446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/>
              <a:t>IQAC shall evolve mechanisms and procedures for </a:t>
            </a:r>
          </a:p>
          <a:p>
            <a:pPr marL="457200" indent="-457200" algn="just">
              <a:buAutoNum type="alphaLcParenR"/>
            </a:pPr>
            <a:r>
              <a:rPr lang="en-IN" sz="2000" dirty="0"/>
              <a:t>Ensuring timely, efficient and progressive performance of academic, administrative and financial tasks; </a:t>
            </a:r>
          </a:p>
          <a:p>
            <a:pPr marL="457200" indent="-457200" algn="just">
              <a:buAutoNum type="alphaLcParenR"/>
            </a:pPr>
            <a:r>
              <a:rPr lang="en-IN" sz="2000" dirty="0"/>
              <a:t>Relevant and quality academic/ research programmes; </a:t>
            </a:r>
          </a:p>
          <a:p>
            <a:pPr marL="457200" indent="-457200" algn="just">
              <a:buAutoNum type="alphaLcParenR"/>
            </a:pPr>
            <a:r>
              <a:rPr lang="en-IN" sz="2000" dirty="0"/>
              <a:t>Equitable access to and affordability of academic programmes for various sections of society; </a:t>
            </a:r>
          </a:p>
          <a:p>
            <a:pPr marL="457200" indent="-457200" algn="just">
              <a:buAutoNum type="alphaLcParenR"/>
            </a:pPr>
            <a:r>
              <a:rPr lang="en-IN" sz="2000" dirty="0"/>
              <a:t>Optimization and integration of modern methods of teaching and learning; </a:t>
            </a:r>
          </a:p>
          <a:p>
            <a:pPr marL="457200" indent="-457200" algn="just">
              <a:buAutoNum type="alphaLcParenR"/>
            </a:pPr>
            <a:r>
              <a:rPr lang="en-IN" sz="2000" dirty="0"/>
              <a:t>The credibility of assessment and evaluation process; </a:t>
            </a:r>
          </a:p>
          <a:p>
            <a:pPr marL="457200" indent="-457200" algn="just">
              <a:buAutoNum type="alphaLcParenR"/>
            </a:pPr>
            <a:r>
              <a:rPr lang="en-IN" sz="2000" dirty="0"/>
              <a:t>Ensuring the adequacy, maintenance and proper allocation of support structure and services; </a:t>
            </a:r>
          </a:p>
          <a:p>
            <a:pPr marL="457200" indent="-457200" algn="just">
              <a:buAutoNum type="alphaLcParenR"/>
            </a:pPr>
            <a:r>
              <a:rPr lang="en-IN" sz="2000" dirty="0"/>
              <a:t>Sharing of research findings and networking with other institutions in India and abroad.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451" y="1602395"/>
            <a:ext cx="8494295" cy="540000"/>
          </a:xfrm>
          <a:prstGeom prst="rect">
            <a:avLst/>
          </a:prstGeom>
          <a:solidFill>
            <a:srgbClr val="F2D7A0"/>
          </a:solidFill>
          <a:ln>
            <a:solidFill>
              <a:srgbClr val="002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002D86"/>
                </a:solidFill>
              </a:rPr>
              <a:t>Internal Quality Assurance Cell (IQAC)</a:t>
            </a:r>
          </a:p>
        </p:txBody>
      </p:sp>
      <p:pic>
        <p:nvPicPr>
          <p:cNvPr id="1026" name="Picture 2" descr="Institute of Pharmacy, Nirma University | NAAC A+ Grade">
            <a:extLst>
              <a:ext uri="{FF2B5EF4-FFF2-40B4-BE49-F238E27FC236}">
                <a16:creationId xmlns:a16="http://schemas.microsoft.com/office/drawing/2014/main" id="{AC41BF89-9A10-49F6-8F9A-2A8F27AC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92" y="222686"/>
            <a:ext cx="2001760" cy="10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7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9601200" cy="1280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53453" y="2310459"/>
            <a:ext cx="8494295" cy="504000"/>
          </a:xfrm>
          <a:prstGeom prst="rect">
            <a:avLst/>
          </a:prstGeom>
          <a:solidFill>
            <a:srgbClr val="213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/>
              <a:t>  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928" y="2903523"/>
            <a:ext cx="85567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Development and application of quality benchmarks.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Parameters for various academic and administrative activities of institution.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Facilitating the creation of a learner-centric environment conducive to quality education and faculty maturation to adopt the required knowledge and technology for participatory teaching and learning process.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Collection and analysis of feedback from all stakeholders on quality-related institutional processes.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Dissemination of information on various quality parameters to all stakeholders.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Organization of inter and intra institutional workshops, seminars on quality related themes and promotion of quality circles.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Documentation of the various programmes/activities leading to quality improvement.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Acting as a nodal agency of the Institution for coordinating quality-related activities, including adoption and dissemination of best practices.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Development and maintenance of institutional database through MIS for the purpose of maintaining /enhancing the institutional quality.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Periodical conduct of Academic and Administrative Audit and its follow-up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IN" sz="1950" dirty="0"/>
              <a:t>Preparation and submission of the Annual Quality Assurance Report (AQAR) as per guidelines and parameters of NAAC.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6888" r="5217" b="-24938"/>
          <a:stretch/>
        </p:blipFill>
        <p:spPr>
          <a:xfrm>
            <a:off x="-1" y="8975558"/>
            <a:ext cx="9793705" cy="8157410"/>
          </a:xfrm>
          <a:prstGeom prst="ellips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3453" y="1602395"/>
            <a:ext cx="8494295" cy="540000"/>
          </a:xfrm>
          <a:prstGeom prst="rect">
            <a:avLst/>
          </a:prstGeom>
          <a:solidFill>
            <a:srgbClr val="F2D7A0"/>
          </a:solidFill>
          <a:ln>
            <a:solidFill>
              <a:srgbClr val="002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002D86"/>
                </a:solidFill>
              </a:rPr>
              <a:t>Internal Quality Assurance Cell (IQAC)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9548" y="388788"/>
            <a:ext cx="6191185" cy="1045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5400">
                <a:solidFill>
                  <a:srgbClr val="002060"/>
                </a:solidFill>
                <a:latin typeface="Franklin Gothic Demi Cond" panose="020B0706030402020204" pitchFamily="34" charset="0"/>
                <a:ea typeface="Cambria" panose="02040503050406030204" pitchFamily="18" charset="0"/>
              </a:rPr>
              <a:t>Institute of Pharmacy </a:t>
            </a:r>
            <a:endParaRPr lang="en-IN" sz="5400" dirty="0">
              <a:solidFill>
                <a:srgbClr val="002060"/>
              </a:solidFill>
              <a:latin typeface="Franklin Gothic Demi Cond" panose="020B0706030402020204" pitchFamily="34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76772-3335-4C7B-8B39-7E853A7E4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991" y="267752"/>
            <a:ext cx="1999661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0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9601200" cy="1280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/>
          </a:p>
        </p:txBody>
      </p:sp>
      <p:sp>
        <p:nvSpPr>
          <p:cNvPr id="10" name="Rectangle 9"/>
          <p:cNvSpPr/>
          <p:nvPr/>
        </p:nvSpPr>
        <p:spPr>
          <a:xfrm>
            <a:off x="1911927" y="1508261"/>
            <a:ext cx="7135821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/>
              <a:t>   Composition of IQAC- 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9" r="8516"/>
          <a:stretch/>
        </p:blipFill>
        <p:spPr>
          <a:xfrm>
            <a:off x="-582027" y="-228600"/>
            <a:ext cx="2343150" cy="1341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34195"/>
              </p:ext>
            </p:extLst>
          </p:nvPr>
        </p:nvGraphicFramePr>
        <p:xfrm>
          <a:off x="1911927" y="2097366"/>
          <a:ext cx="7295135" cy="957839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60073">
                  <a:extLst>
                    <a:ext uri="{9D8B030D-6E8A-4147-A177-3AD203B41FA5}">
                      <a16:colId xmlns:a16="http://schemas.microsoft.com/office/drawing/2014/main" val="1359409166"/>
                    </a:ext>
                  </a:extLst>
                </a:gridCol>
                <a:gridCol w="4635062">
                  <a:extLst>
                    <a:ext uri="{9D8B030D-6E8A-4147-A177-3AD203B41FA5}">
                      <a16:colId xmlns:a16="http://schemas.microsoft.com/office/drawing/2014/main" val="394025832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Chairperson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Prof. Dr. Gopal Natesan, </a:t>
                      </a:r>
                      <a:r>
                        <a:rPr lang="en-US" sz="1600" b="0" dirty="0">
                          <a:effectLst/>
                        </a:rPr>
                        <a:t>Director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36197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Coordinator 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Prof. Jigna Shah, 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HOD, Dept. of Pharmacology</a:t>
                      </a:r>
                      <a:endParaRPr lang="en-IN" sz="16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University Representative </a:t>
                      </a: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Shri G. R. Nair   </a:t>
                      </a:r>
                      <a:r>
                        <a:rPr lang="en-US" sz="1600" b="0" dirty="0">
                          <a:effectLst/>
                          <a:latin typeface="+mn-lt"/>
                        </a:rPr>
                        <a:t>Executive Registrar, NU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endParaRPr lang="en-IN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273387"/>
                  </a:ext>
                </a:extLst>
              </a:tr>
              <a:tr h="457200"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Administrative</a:t>
                      </a:r>
                      <a:r>
                        <a:rPr lang="en-US" sz="1600" b="1" baseline="0" dirty="0">
                          <a:effectLst/>
                        </a:rPr>
                        <a:t> Officers 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Prof. Tejal Mehta, </a:t>
                      </a:r>
                      <a:r>
                        <a:rPr lang="en-US" sz="1600" b="0" i="0" dirty="0">
                          <a:effectLst/>
                        </a:rPr>
                        <a:t>HOD, Dept. of Pharmaceutics 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13656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Administrative</a:t>
                      </a:r>
                      <a:r>
                        <a:rPr lang="en-US" sz="1600" b="1" baseline="0" dirty="0">
                          <a:effectLst/>
                        </a:rPr>
                        <a:t> Officers 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Prof. </a:t>
                      </a:r>
                      <a:r>
                        <a:rPr lang="en-US" sz="1600" b="1" dirty="0" err="1">
                          <a:effectLst/>
                        </a:rPr>
                        <a:t>Priti</a:t>
                      </a:r>
                      <a:r>
                        <a:rPr lang="en-US" sz="1600" b="1" dirty="0">
                          <a:effectLst/>
                        </a:rPr>
                        <a:t> Mehta, </a:t>
                      </a:r>
                      <a:r>
                        <a:rPr lang="en-US" sz="1600" b="0" i="0" dirty="0">
                          <a:effectLst/>
                        </a:rPr>
                        <a:t>HOD, Dept. of Pharm. Analysis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16235"/>
                  </a:ext>
                </a:extLst>
              </a:tr>
              <a:tr h="4729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Dr. </a:t>
                      </a:r>
                      <a:r>
                        <a:rPr lang="en-US" sz="1600" b="1" dirty="0" err="1">
                          <a:effectLst/>
                        </a:rPr>
                        <a:t>Hardik</a:t>
                      </a:r>
                      <a:r>
                        <a:rPr lang="en-US" sz="1600" b="1" dirty="0">
                          <a:effectLst/>
                        </a:rPr>
                        <a:t> Bhatt, </a:t>
                      </a:r>
                      <a:r>
                        <a:rPr lang="en-US" sz="1600" b="0" i="0" dirty="0">
                          <a:effectLst/>
                        </a:rPr>
                        <a:t>HOD, Dept. of Pharm. </a:t>
                      </a:r>
                      <a:r>
                        <a:rPr lang="en-US" sz="1600" b="0" i="0" baseline="0" dirty="0">
                          <a:effectLst/>
                        </a:rPr>
                        <a:t>Chemistry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221489"/>
                  </a:ext>
                </a:extLst>
              </a:tr>
              <a:tr h="4729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Dr. </a:t>
                      </a:r>
                      <a:r>
                        <a:rPr lang="en-US" sz="1600" b="1" dirty="0" err="1">
                          <a:effectLst/>
                        </a:rPr>
                        <a:t>Niyati</a:t>
                      </a:r>
                      <a:r>
                        <a:rPr lang="en-US" sz="1600" b="1" dirty="0">
                          <a:effectLst/>
                        </a:rPr>
                        <a:t> Acharya, </a:t>
                      </a:r>
                      <a:r>
                        <a:rPr lang="en-US" sz="1600" b="0" i="0" dirty="0">
                          <a:effectLst/>
                        </a:rPr>
                        <a:t>HOD, Dept. of Pharmacognosy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68923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Ms. </a:t>
                      </a:r>
                      <a:r>
                        <a:rPr lang="en-IN" sz="16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Telgy</a:t>
                      </a:r>
                      <a:r>
                        <a:rPr lang="en-IN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James</a:t>
                      </a:r>
                      <a:r>
                        <a:rPr lang="en-IN" sz="16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Office Superintendent </a:t>
                      </a: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772218"/>
                  </a:ext>
                </a:extLst>
              </a:tr>
              <a:tr h="50449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Ms. </a:t>
                      </a:r>
                      <a:r>
                        <a:rPr lang="en-US" sz="1600" b="1" dirty="0" err="1">
                          <a:effectLst/>
                        </a:rPr>
                        <a:t>Mrugani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Surati</a:t>
                      </a:r>
                      <a:r>
                        <a:rPr lang="en-US" sz="1600" b="0" dirty="0">
                          <a:effectLst/>
                        </a:rPr>
                        <a:t>, Assistant Manager, Corporate Relations</a:t>
                      </a: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0024"/>
                  </a:ext>
                </a:extLst>
              </a:tr>
              <a:tr h="335017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Mr. </a:t>
                      </a:r>
                      <a:r>
                        <a:rPr lang="en-US" sz="1600" b="1" dirty="0" err="1">
                          <a:effectLst/>
                        </a:rPr>
                        <a:t>Virendra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Goswami</a:t>
                      </a:r>
                      <a:r>
                        <a:rPr lang="en-US" sz="1600" b="0" dirty="0">
                          <a:effectLst/>
                        </a:rPr>
                        <a:t>, I/C</a:t>
                      </a:r>
                      <a:r>
                        <a:rPr lang="en-US" sz="1600" b="0" baseline="0" dirty="0">
                          <a:effectLst/>
                        </a:rPr>
                        <a:t> Librarian</a:t>
                      </a:r>
                      <a:endParaRPr lang="en-US" sz="1600" b="0" dirty="0">
                        <a:effectLst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Member Secretary Nominated by</a:t>
                      </a:r>
                      <a:r>
                        <a:rPr lang="en-IN" sz="1600" b="1" baseline="0" dirty="0">
                          <a:effectLst/>
                        </a:rPr>
                        <a:t> </a:t>
                      </a:r>
                      <a:r>
                        <a:rPr lang="en-IN" sz="1600" b="1" baseline="0" dirty="0" err="1">
                          <a:effectLst/>
                        </a:rPr>
                        <a:t>HoI</a:t>
                      </a:r>
                      <a:endParaRPr lang="en-IN" sz="1600" b="1" dirty="0">
                        <a:effectLst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effectLst/>
                        </a:rPr>
                        <a:t>Dr. </a:t>
                      </a:r>
                      <a:r>
                        <a:rPr lang="en-US" sz="1600" b="1" baseline="0" dirty="0" err="1">
                          <a:effectLst/>
                        </a:rPr>
                        <a:t>Nagja</a:t>
                      </a:r>
                      <a:r>
                        <a:rPr lang="en-US" sz="1600" b="1" baseline="0" dirty="0">
                          <a:effectLst/>
                        </a:rPr>
                        <a:t> Tripathi, </a:t>
                      </a:r>
                      <a:r>
                        <a:rPr lang="en-US" sz="1600" b="0" dirty="0">
                          <a:effectLst/>
                        </a:rPr>
                        <a:t>Assistant Professor, Pharmacognosy</a:t>
                      </a: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8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Faculty Members</a:t>
                      </a: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Dr. </a:t>
                      </a:r>
                      <a:r>
                        <a:rPr lang="en-US" sz="1600" b="1" dirty="0" err="1">
                          <a:effectLst/>
                        </a:rPr>
                        <a:t>Mayur</a:t>
                      </a:r>
                      <a:r>
                        <a:rPr lang="en-US" sz="1600" b="1" dirty="0">
                          <a:effectLst/>
                        </a:rPr>
                        <a:t> Patel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Dr. Shital Butani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Dr. Shital Panchal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</a:rPr>
                        <a:t>Dr. Snehal Patel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</a:rPr>
                        <a:t>Dr. Vivek Vyas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</a:rPr>
                        <a:t>Dr. Mohit Shah</a:t>
                      </a: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just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Alumni Representative</a:t>
                      </a:r>
                      <a:endParaRPr lang="en-IN" sz="1600" b="1" dirty="0">
                        <a:effectLst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Dr. Ankit Parikh</a:t>
                      </a:r>
                      <a:endParaRPr lang="en-US" sz="1600" b="0" dirty="0">
                        <a:effectLst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531559"/>
                  </a:ext>
                </a:extLst>
              </a:tr>
              <a:tr h="523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Industry Representative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Dr. Manan Shah</a:t>
                      </a:r>
                      <a:endParaRPr lang="en-IN" sz="1600" b="0" dirty="0">
                        <a:effectLst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812124"/>
                  </a:ext>
                </a:extLst>
              </a:tr>
              <a:tr h="1163421">
                <a:tc>
                  <a:txBody>
                    <a:bodyPr/>
                    <a:lstStyle/>
                    <a:p>
                      <a:pPr marL="0" marR="0" indent="0" algn="just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effectLst/>
                        </a:rPr>
                        <a:t>Student Representatives</a:t>
                      </a:r>
                      <a:endParaRPr lang="en-IN" sz="16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</a:rPr>
                        <a:t>Mr. Manmohan Sharma</a:t>
                      </a:r>
                      <a:endParaRPr lang="en-US" sz="1600" b="1" baseline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baseline="0" dirty="0">
                          <a:effectLst/>
                        </a:rPr>
                        <a:t>Ms. </a:t>
                      </a:r>
                      <a:r>
                        <a:rPr lang="en-US" sz="1600" b="1" baseline="0" dirty="0" err="1">
                          <a:effectLst/>
                        </a:rPr>
                        <a:t>Lajja</a:t>
                      </a:r>
                      <a:r>
                        <a:rPr lang="en-US" sz="1600" b="1" baseline="0" dirty="0">
                          <a:effectLst/>
                        </a:rPr>
                        <a:t> Patel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baseline="0" dirty="0">
                          <a:effectLst/>
                        </a:rPr>
                        <a:t>Ms. </a:t>
                      </a:r>
                      <a:r>
                        <a:rPr lang="en-US" sz="1600" b="1" baseline="0" dirty="0" err="1">
                          <a:effectLst/>
                        </a:rPr>
                        <a:t>Srashti</a:t>
                      </a:r>
                      <a:r>
                        <a:rPr lang="en-US" sz="1600" b="1" baseline="0" dirty="0">
                          <a:effectLst/>
                        </a:rPr>
                        <a:t> Verma</a:t>
                      </a:r>
                      <a:endParaRPr lang="en-IN" sz="1600" b="0" dirty="0">
                        <a:effectLst/>
                      </a:endParaRPr>
                    </a:p>
                  </a:txBody>
                  <a:tcPr marL="55755" marR="55755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2284569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11927" y="464854"/>
            <a:ext cx="5477369" cy="1045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400" dirty="0">
                <a:solidFill>
                  <a:srgbClr val="002060"/>
                </a:solidFill>
                <a:latin typeface="Franklin Gothic Demi Cond" panose="020B0706030402020204" pitchFamily="34" charset="0"/>
                <a:ea typeface="Cambria" panose="02040503050406030204" pitchFamily="18" charset="0"/>
              </a:rPr>
              <a:t>Institute of Pharmacy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C508B3-9AB8-479D-9267-E5EACA857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401" y="417885"/>
            <a:ext cx="1999661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541</Words>
  <Application>Microsoft Office PowerPoint</Application>
  <PresentationFormat>A3 Paper (297x420 mm)</PresentationFormat>
  <Paragraphs>63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Franklin Gothic Demi Cond</vt:lpstr>
      <vt:lpstr>Times New Roman</vt:lpstr>
      <vt:lpstr>Wingdings</vt:lpstr>
      <vt:lpstr>Office Theme</vt:lpstr>
      <vt:lpstr>Institute of Pharmacy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IP-13</cp:lastModifiedBy>
  <cp:revision>39</cp:revision>
  <dcterms:created xsi:type="dcterms:W3CDTF">2022-03-19T03:59:23Z</dcterms:created>
  <dcterms:modified xsi:type="dcterms:W3CDTF">2023-12-15T05:21:20Z</dcterms:modified>
</cp:coreProperties>
</file>