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06B49-76AD-4942-943E-B8D7EED08CFE}"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4566D-46BE-439D-96E5-14C1A64A3BDE}"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9E4566D-46BE-439D-96E5-14C1A64A3BDE}" type="slidenum">
              <a:rPr lang="en-IN" smtClean="0"/>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9E4566D-46BE-439D-96E5-14C1A64A3BDE}" type="slidenum">
              <a:rPr lang="en-IN" smtClean="0"/>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5C212A2-4EE6-4298-BB76-220126CA0A68}"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05C212A2-4EE6-4298-BB76-220126CA0A68}"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05C212A2-4EE6-4298-BB76-220126CA0A68}"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05C212A2-4EE6-4298-BB76-220126CA0A68}"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5C212A2-4EE6-4298-BB76-220126CA0A68}"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05C212A2-4EE6-4298-BB76-220126CA0A68}"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05C212A2-4EE6-4298-BB76-220126CA0A68}"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5C212A2-4EE6-4298-BB76-220126CA0A68}"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212A2-4EE6-4298-BB76-220126CA0A68}"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5C212A2-4EE6-4298-BB76-220126CA0A68}"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5C212A2-4EE6-4298-BB76-220126CA0A68}"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1F721C-21F8-4E74-A47D-CCAFAD246CEC}"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212A2-4EE6-4298-BB76-220126CA0A68}" type="datetimeFigureOut">
              <a:rPr lang="en-IN" smtClean="0"/>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F721C-21F8-4E74-A47D-CCAFAD246CEC}"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2000"/>
            <a:duotone>
              <a:schemeClr val="accent5">
                <a:shade val="45000"/>
                <a:satMod val="135000"/>
              </a:schemeClr>
              <a:prstClr val="white"/>
            </a:duotone>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328773" y="139398"/>
            <a:ext cx="11496782" cy="993926"/>
          </a:xfrm>
          <a:prstGeom prst="rect">
            <a:avLst/>
          </a:prstGeom>
          <a:noFill/>
        </p:spPr>
        <p:txBody>
          <a:bodyPr wrap="square">
            <a:spAutoFit/>
          </a:bodyPr>
          <a:lstStyle/>
          <a:p>
            <a:pPr lvl="0" algn="ctr">
              <a:lnSpc>
                <a:spcPct val="107000"/>
              </a:lnSpc>
              <a:spcAft>
                <a:spcPts val="800"/>
              </a:spcAft>
            </a:pPr>
            <a:r>
              <a:rPr lang="en-IN" sz="2800" b="1" dirty="0">
                <a:solidFill>
                  <a:srgbClr val="000000"/>
                </a:solidFill>
                <a:effectLst/>
                <a:ea typeface="Calibri" panose="020F0502020204030204" pitchFamily="34" charset="0"/>
                <a:cs typeface="Times New Roman" panose="02020603050405020304" pitchFamily="18" charset="0"/>
              </a:rPr>
              <a:t>The UG Research Council (UGRC) at the Institute of Pharmacy successfully hosted an online expert session on </a:t>
            </a:r>
            <a:r>
              <a:rPr lang="en-IN" sz="2800" b="1" dirty="0">
                <a:solidFill>
                  <a:srgbClr val="002060"/>
                </a:solidFill>
                <a:effectLst/>
                <a:ea typeface="Calibri" panose="020F0502020204030204" pitchFamily="34" charset="0"/>
                <a:cs typeface="Times New Roman" panose="02020603050405020304" pitchFamily="18" charset="0"/>
              </a:rPr>
              <a:t>January 18, 2024</a:t>
            </a:r>
            <a:r>
              <a:rPr lang="en-IN" sz="2800" b="1" dirty="0">
                <a:solidFill>
                  <a:srgbClr val="000000"/>
                </a:solidFill>
                <a:effectLst/>
                <a:ea typeface="Calibri" panose="020F0502020204030204" pitchFamily="34" charset="0"/>
                <a:cs typeface="Times New Roman" panose="02020603050405020304" pitchFamily="18" charset="0"/>
              </a:rPr>
              <a:t> </a:t>
            </a:r>
            <a:endParaRPr lang="en-IN" sz="2800" b="1" dirty="0">
              <a:solidFill>
                <a:srgbClr val="000000"/>
              </a:solidFill>
              <a:effectLst/>
              <a:ea typeface="Calibri" panose="020F0502020204030204" pitchFamily="34" charset="0"/>
              <a:cs typeface="Times New Roman" panose="02020603050405020304" pitchFamily="18" charset="0"/>
            </a:endParaRPr>
          </a:p>
        </p:txBody>
      </p:sp>
      <p:sp>
        <p:nvSpPr>
          <p:cNvPr id="5" name="TextBox 4"/>
          <p:cNvSpPr txBox="1"/>
          <p:nvPr/>
        </p:nvSpPr>
        <p:spPr>
          <a:xfrm>
            <a:off x="366445" y="4176428"/>
            <a:ext cx="6208161" cy="2381293"/>
          </a:xfrm>
          <a:prstGeom prst="rect">
            <a:avLst/>
          </a:prstGeom>
          <a:noFill/>
        </p:spPr>
        <p:txBody>
          <a:bodyPr wrap="square">
            <a:spAutoFit/>
          </a:bodyPr>
          <a:lstStyle/>
          <a:p>
            <a:pPr lvl="0" algn="just">
              <a:lnSpc>
                <a:spcPct val="107000"/>
              </a:lnSpc>
              <a:spcAft>
                <a:spcPts val="800"/>
              </a:spcAft>
            </a:pPr>
            <a:r>
              <a:rPr lang="en-IN" sz="2000" dirty="0">
                <a:solidFill>
                  <a:srgbClr val="002060"/>
                </a:solidFill>
                <a:effectLst/>
                <a:ea typeface="Calibri" panose="020F0502020204030204" pitchFamily="34" charset="0"/>
                <a:cs typeface="Times New Roman" panose="02020603050405020304" pitchFamily="18" charset="0"/>
              </a:rPr>
              <a:t>The session, held on </a:t>
            </a:r>
            <a:r>
              <a:rPr lang="en-IN" sz="2000" b="1" dirty="0">
                <a:solidFill>
                  <a:srgbClr val="002060"/>
                </a:solidFill>
                <a:effectLst/>
                <a:ea typeface="Calibri" panose="020F0502020204030204" pitchFamily="34" charset="0"/>
                <a:cs typeface="Times New Roman" panose="02020603050405020304" pitchFamily="18" charset="0"/>
              </a:rPr>
              <a:t>January 18, 2024</a:t>
            </a:r>
            <a:r>
              <a:rPr lang="en-IN" sz="2000" dirty="0">
                <a:solidFill>
                  <a:srgbClr val="002060"/>
                </a:solidFill>
                <a:effectLst/>
                <a:ea typeface="Calibri" panose="020F0502020204030204" pitchFamily="34" charset="0"/>
                <a:cs typeface="Times New Roman" panose="02020603050405020304" pitchFamily="18" charset="0"/>
              </a:rPr>
              <a:t>, focused on </a:t>
            </a:r>
            <a:r>
              <a:rPr lang="en-IN" sz="2000" b="1" dirty="0">
                <a:solidFill>
                  <a:srgbClr val="002060"/>
                </a:solidFill>
                <a:effectLst/>
                <a:ea typeface="Calibri" panose="020F0502020204030204" pitchFamily="34" charset="0"/>
                <a:cs typeface="Times New Roman" panose="02020603050405020304" pitchFamily="18" charset="0"/>
              </a:rPr>
              <a:t>"The Role &amp; Importance of Research in Drug Discovery and Development" </a:t>
            </a:r>
            <a:r>
              <a:rPr lang="en-IN" sz="2000" dirty="0">
                <a:solidFill>
                  <a:srgbClr val="002060"/>
                </a:solidFill>
                <a:effectLst/>
                <a:ea typeface="Calibri" panose="020F0502020204030204" pitchFamily="34" charset="0"/>
                <a:cs typeface="Times New Roman" panose="02020603050405020304" pitchFamily="18" charset="0"/>
              </a:rPr>
              <a:t>and catered to UGRC Students of BPharm Semester VI and Post-graduate in Pharmacy students. Dr. Brijesh provided valuable insights </a:t>
            </a:r>
            <a:r>
              <a:rPr lang="en-IN" sz="2000" dirty="0">
                <a:solidFill>
                  <a:srgbClr val="002060"/>
                </a:solidFill>
                <a:ea typeface="Calibri" panose="020F0502020204030204" pitchFamily="34" charset="0"/>
                <a:cs typeface="Times New Roman" panose="02020603050405020304" pitchFamily="18" charset="0"/>
              </a:rPr>
              <a:t>on</a:t>
            </a:r>
            <a:r>
              <a:rPr lang="en-IN" sz="2000" dirty="0">
                <a:solidFill>
                  <a:srgbClr val="002060"/>
                </a:solidFill>
                <a:effectLst/>
                <a:ea typeface="Calibri" panose="020F0502020204030204" pitchFamily="34" charset="0"/>
                <a:cs typeface="Times New Roman" panose="02020603050405020304" pitchFamily="18" charset="0"/>
              </a:rPr>
              <a:t> </a:t>
            </a:r>
            <a:r>
              <a:rPr lang="en-IN" sz="2000" b="1" dirty="0">
                <a:solidFill>
                  <a:srgbClr val="002060"/>
                </a:solidFill>
                <a:effectLst/>
                <a:ea typeface="Calibri" panose="020F0502020204030204" pitchFamily="34" charset="0"/>
                <a:cs typeface="Times New Roman" panose="02020603050405020304" pitchFamily="18" charset="0"/>
              </a:rPr>
              <a:t>stepwise drug discovery process and presented a case study of drug discovery leading up to INDA submission</a:t>
            </a:r>
            <a:r>
              <a:rPr lang="en-IN" sz="2000" dirty="0">
                <a:solidFill>
                  <a:srgbClr val="002060"/>
                </a:solidFill>
                <a:effectLst/>
                <a:ea typeface="Calibri" panose="020F0502020204030204" pitchFamily="34" charset="0"/>
                <a:cs typeface="Times New Roman" panose="02020603050405020304" pitchFamily="18" charset="0"/>
              </a:rPr>
              <a:t>.</a:t>
            </a:r>
            <a:endParaRPr lang="en-IN" dirty="0">
              <a:solidFill>
                <a:srgbClr val="002060"/>
              </a:solidFill>
              <a:effectLst/>
              <a:ea typeface="Calibri" panose="020F0502020204030204" pitchFamily="34" charset="0"/>
              <a:cs typeface="Times New Roman" panose="02020603050405020304" pitchFamily="18" charset="0"/>
            </a:endParaRPr>
          </a:p>
        </p:txBody>
      </p:sp>
      <p:sp>
        <p:nvSpPr>
          <p:cNvPr id="7" name="TextBox 6"/>
          <p:cNvSpPr txBox="1"/>
          <p:nvPr/>
        </p:nvSpPr>
        <p:spPr>
          <a:xfrm>
            <a:off x="2691829" y="1673652"/>
            <a:ext cx="3770616" cy="1631216"/>
          </a:xfrm>
          <a:prstGeom prst="rect">
            <a:avLst/>
          </a:prstGeom>
          <a:noFill/>
        </p:spPr>
        <p:txBody>
          <a:bodyPr wrap="square">
            <a:spAutoFit/>
          </a:bodyPr>
          <a:lstStyle/>
          <a:p>
            <a:pPr algn="ctr"/>
            <a:r>
              <a:rPr lang="en-IN" sz="2000" b="1" dirty="0">
                <a:solidFill>
                  <a:srgbClr val="000000"/>
                </a:solidFill>
                <a:effectLst/>
                <a:ea typeface="Calibri" panose="020F0502020204030204" pitchFamily="34" charset="0"/>
                <a:cs typeface="Times New Roman" panose="02020603050405020304" pitchFamily="18" charset="0"/>
              </a:rPr>
              <a:t>Dr. Brijesh Srivastava, </a:t>
            </a:r>
            <a:endParaRPr lang="en-IN" sz="2000" b="1" dirty="0">
              <a:solidFill>
                <a:srgbClr val="000000"/>
              </a:solidFill>
              <a:effectLst/>
              <a:ea typeface="Calibri" panose="020F0502020204030204" pitchFamily="34" charset="0"/>
              <a:cs typeface="Times New Roman" panose="02020603050405020304" pitchFamily="18" charset="0"/>
            </a:endParaRPr>
          </a:p>
          <a:p>
            <a:pPr algn="ctr"/>
            <a:r>
              <a:rPr lang="en-IN" sz="2000" dirty="0">
                <a:solidFill>
                  <a:srgbClr val="000000"/>
                </a:solidFill>
                <a:effectLst/>
                <a:ea typeface="Calibri" panose="020F0502020204030204" pitchFamily="34" charset="0"/>
                <a:cs typeface="Times New Roman" panose="02020603050405020304" pitchFamily="18" charset="0"/>
              </a:rPr>
              <a:t>Retired GM </a:t>
            </a:r>
            <a:endParaRPr lang="en-IN" sz="2000" dirty="0">
              <a:solidFill>
                <a:srgbClr val="000000"/>
              </a:solidFill>
              <a:effectLst/>
              <a:ea typeface="Calibri" panose="020F0502020204030204" pitchFamily="34" charset="0"/>
              <a:cs typeface="Times New Roman" panose="02020603050405020304" pitchFamily="18" charset="0"/>
            </a:endParaRPr>
          </a:p>
          <a:p>
            <a:pPr algn="ctr"/>
            <a:r>
              <a:rPr lang="en-IN" sz="2000" dirty="0">
                <a:solidFill>
                  <a:srgbClr val="000000"/>
                </a:solidFill>
                <a:effectLst/>
                <a:ea typeface="Calibri" panose="020F0502020204030204" pitchFamily="34" charset="0"/>
                <a:cs typeface="Times New Roman" panose="02020603050405020304" pitchFamily="18" charset="0"/>
              </a:rPr>
              <a:t>Medicinal Chemistry Department  Zydus Research Centre, Ahmedabad</a:t>
            </a:r>
            <a:endParaRPr lang="en-IN" sz="2000" dirty="0"/>
          </a:p>
        </p:txBody>
      </p:sp>
      <p:pic>
        <p:nvPicPr>
          <p:cNvPr id="9" name="Picture 8"/>
          <p:cNvPicPr>
            <a:picLocks noChangeAspect="1"/>
          </p:cNvPicPr>
          <p:nvPr/>
        </p:nvPicPr>
        <p:blipFill>
          <a:blip r:embed="rId2"/>
          <a:stretch>
            <a:fillRect/>
          </a:stretch>
        </p:blipFill>
        <p:spPr>
          <a:xfrm>
            <a:off x="601785" y="1676730"/>
            <a:ext cx="1946206" cy="1965865"/>
          </a:xfrm>
          <a:prstGeom prst="rect">
            <a:avLst/>
          </a:prstGeom>
        </p:spPr>
      </p:pic>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551" y="3983055"/>
            <a:ext cx="4707352" cy="23799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551" y="1412643"/>
            <a:ext cx="4707352" cy="2102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000"/>
            <a:lum/>
          </a:blip>
          <a:srcRect/>
          <a:stretch>
            <a:fillRect l="-20000" r="-20000"/>
          </a:stretch>
        </a:blipFill>
        <a:effectLst/>
      </p:bgPr>
    </p:bg>
    <p:spTree>
      <p:nvGrpSpPr>
        <p:cNvPr id="1" name=""/>
        <p:cNvGrpSpPr/>
        <p:nvPr/>
      </p:nvGrpSpPr>
      <p:grpSpPr>
        <a:xfrm>
          <a:off x="0" y="0"/>
          <a:ext cx="0" cy="0"/>
          <a:chOff x="0" y="0"/>
          <a:chExt cx="0" cy="0"/>
        </a:xfrm>
      </p:grpSpPr>
      <p:sp>
        <p:nvSpPr>
          <p:cNvPr id="3" name="TextBox 2"/>
          <p:cNvSpPr txBox="1"/>
          <p:nvPr/>
        </p:nvSpPr>
        <p:spPr>
          <a:xfrm>
            <a:off x="219033" y="3532170"/>
            <a:ext cx="7013973" cy="3041602"/>
          </a:xfrm>
          <a:prstGeom prst="rect">
            <a:avLst/>
          </a:prstGeom>
          <a:noFill/>
        </p:spPr>
        <p:txBody>
          <a:bodyPr wrap="square">
            <a:spAutoFit/>
          </a:bodyPr>
          <a:lstStyle/>
          <a:p>
            <a:pPr lvl="0" algn="just">
              <a:lnSpc>
                <a:spcPct val="107000"/>
              </a:lnSpc>
              <a:spcAft>
                <a:spcPts val="800"/>
              </a:spcAft>
            </a:pPr>
            <a:r>
              <a:rPr lang="en-IN" sz="2000" dirty="0">
                <a:solidFill>
                  <a:schemeClr val="accent2">
                    <a:lumMod val="50000"/>
                  </a:schemeClr>
                </a:solidFill>
                <a:effectLst/>
                <a:ea typeface="Calibri" panose="020F0502020204030204" pitchFamily="34" charset="0"/>
                <a:cs typeface="Times New Roman" panose="02020603050405020304" pitchFamily="18" charset="0"/>
              </a:rPr>
              <a:t>Dr. Amit Gupta discussed on </a:t>
            </a:r>
            <a:r>
              <a:rPr lang="en-IN" sz="2000" b="1" dirty="0">
                <a:solidFill>
                  <a:schemeClr val="accent2">
                    <a:lumMod val="50000"/>
                  </a:schemeClr>
                </a:solidFill>
                <a:effectLst/>
                <a:ea typeface="Calibri" panose="020F0502020204030204" pitchFamily="34" charset="0"/>
                <a:cs typeface="Times New Roman" panose="02020603050405020304" pitchFamily="18" charset="0"/>
              </a:rPr>
              <a:t>"Citing Literature for Formulation Design and Development: An Industrial Perspective". </a:t>
            </a:r>
            <a:r>
              <a:rPr lang="en-IN" sz="2000" dirty="0">
                <a:solidFill>
                  <a:schemeClr val="accent2">
                    <a:lumMod val="50000"/>
                  </a:schemeClr>
                </a:solidFill>
                <a:effectLst/>
                <a:ea typeface="Calibri" panose="020F0502020204030204" pitchFamily="34" charset="0"/>
                <a:cs typeface="Times New Roman" panose="02020603050405020304" pitchFamily="18" charset="0"/>
              </a:rPr>
              <a:t> Dr. Gupta's presentation delved into the critical evaluation of academic books, research papers, patents, and more, offering valuable insights into literature review tactics and drafting techniques for citing literature. This stimulating lecture has inspired budding researchers to explore new horizons in pharmaceutical sciences, equipping them with the tools to enhance their literature search, topic selection, and citation skills.</a:t>
            </a:r>
            <a:endParaRPr lang="en-IN" dirty="0">
              <a:solidFill>
                <a:schemeClr val="accent2">
                  <a:lumMod val="50000"/>
                </a:schemeClr>
              </a:solidFill>
              <a:effectLst/>
              <a:ea typeface="Calibri" panose="020F0502020204030204" pitchFamily="34" charset="0"/>
              <a:cs typeface="Times New Roman" panose="02020603050405020304" pitchFamily="18" charset="0"/>
            </a:endParaRPr>
          </a:p>
        </p:txBody>
      </p:sp>
      <p:sp>
        <p:nvSpPr>
          <p:cNvPr id="5" name="TextBox 4"/>
          <p:cNvSpPr txBox="1"/>
          <p:nvPr/>
        </p:nvSpPr>
        <p:spPr>
          <a:xfrm>
            <a:off x="407969" y="100649"/>
            <a:ext cx="11376061" cy="954107"/>
          </a:xfrm>
          <a:prstGeom prst="rect">
            <a:avLst/>
          </a:prstGeom>
          <a:noFill/>
        </p:spPr>
        <p:txBody>
          <a:bodyPr wrap="square">
            <a:spAutoFit/>
          </a:bodyPr>
          <a:lstStyle/>
          <a:p>
            <a:pPr algn="ctr"/>
            <a:r>
              <a:rPr lang="en-IN" sz="2800" b="1" dirty="0">
                <a:solidFill>
                  <a:srgbClr val="000000"/>
                </a:solidFill>
                <a:effectLst/>
                <a:ea typeface="Calibri" panose="020F0502020204030204" pitchFamily="34" charset="0"/>
                <a:cs typeface="Times New Roman" panose="02020603050405020304" pitchFamily="18" charset="0"/>
              </a:rPr>
              <a:t>Undergraduate Research Council (UGRC), Institute of Pharmacy, Nirma University hosted an engaging online session on March 22, 2024 </a:t>
            </a:r>
            <a:endParaRPr lang="en-IN" sz="2800" b="1" dirty="0"/>
          </a:p>
        </p:txBody>
      </p:sp>
      <p:sp>
        <p:nvSpPr>
          <p:cNvPr id="7" name="TextBox 6"/>
          <p:cNvSpPr txBox="1"/>
          <p:nvPr/>
        </p:nvSpPr>
        <p:spPr>
          <a:xfrm>
            <a:off x="2623171" y="1508633"/>
            <a:ext cx="4693149" cy="1569660"/>
          </a:xfrm>
          <a:prstGeom prst="rect">
            <a:avLst/>
          </a:prstGeom>
          <a:noFill/>
        </p:spPr>
        <p:txBody>
          <a:bodyPr wrap="square">
            <a:spAutoFit/>
          </a:bodyPr>
          <a:lstStyle/>
          <a:p>
            <a:pPr algn="ctr"/>
            <a:r>
              <a:rPr lang="en-IN" sz="2400" b="1" dirty="0">
                <a:solidFill>
                  <a:srgbClr val="000000"/>
                </a:solidFill>
                <a:effectLst/>
                <a:ea typeface="Calibri" panose="020F0502020204030204" pitchFamily="34" charset="0"/>
                <a:cs typeface="Times New Roman" panose="02020603050405020304" pitchFamily="18" charset="0"/>
              </a:rPr>
              <a:t>Dr. Amit Gupta </a:t>
            </a:r>
            <a:endParaRPr lang="en-IN" sz="2400" b="1" dirty="0">
              <a:solidFill>
                <a:srgbClr val="000000"/>
              </a:solidFill>
              <a:effectLst/>
              <a:ea typeface="Calibri" panose="020F0502020204030204" pitchFamily="34" charset="0"/>
              <a:cs typeface="Times New Roman" panose="02020603050405020304" pitchFamily="18" charset="0"/>
            </a:endParaRPr>
          </a:p>
          <a:p>
            <a:pPr algn="ctr"/>
            <a:r>
              <a:rPr lang="en-IN" sz="2400" dirty="0">
                <a:solidFill>
                  <a:srgbClr val="000000"/>
                </a:solidFill>
                <a:ea typeface="Calibri" panose="020F0502020204030204" pitchFamily="34" charset="0"/>
                <a:cs typeface="Times New Roman" panose="02020603050405020304" pitchFamily="18" charset="0"/>
              </a:rPr>
              <a:t>Research Manager</a:t>
            </a:r>
            <a:endParaRPr lang="en-IN" sz="2400" dirty="0">
              <a:solidFill>
                <a:srgbClr val="000000"/>
              </a:solidFill>
              <a:effectLst/>
              <a:ea typeface="Calibri" panose="020F0502020204030204" pitchFamily="34" charset="0"/>
              <a:cs typeface="Times New Roman" panose="02020603050405020304" pitchFamily="18" charset="0"/>
            </a:endParaRPr>
          </a:p>
          <a:p>
            <a:pPr algn="ctr"/>
            <a:r>
              <a:rPr lang="en-IN" sz="2400" dirty="0">
                <a:solidFill>
                  <a:srgbClr val="000000"/>
                </a:solidFill>
                <a:effectLst/>
                <a:ea typeface="Calibri" panose="020F0502020204030204" pitchFamily="34" charset="0"/>
                <a:cs typeface="Times New Roman" panose="02020603050405020304" pitchFamily="18" charset="0"/>
              </a:rPr>
              <a:t>Sun Pharmaceutical Industries Ltd., </a:t>
            </a:r>
            <a:endParaRPr lang="en-IN" sz="2400" dirty="0">
              <a:solidFill>
                <a:srgbClr val="000000"/>
              </a:solidFill>
              <a:effectLst/>
              <a:ea typeface="Calibri" panose="020F0502020204030204" pitchFamily="34" charset="0"/>
              <a:cs typeface="Times New Roman" panose="02020603050405020304" pitchFamily="18" charset="0"/>
            </a:endParaRPr>
          </a:p>
          <a:p>
            <a:pPr algn="ctr"/>
            <a:r>
              <a:rPr lang="en-IN" sz="2400" dirty="0">
                <a:solidFill>
                  <a:srgbClr val="000000"/>
                </a:solidFill>
                <a:effectLst/>
                <a:ea typeface="Calibri" panose="020F0502020204030204" pitchFamily="34" charset="0"/>
                <a:cs typeface="Times New Roman" panose="02020603050405020304" pitchFamily="18" charset="0"/>
              </a:rPr>
              <a:t>Gurgaon</a:t>
            </a:r>
            <a:endParaRPr lang="en-IN" sz="2400" dirty="0"/>
          </a:p>
        </p:txBody>
      </p:sp>
      <p:pic>
        <p:nvPicPr>
          <p:cNvPr id="4098"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299" y="3831323"/>
            <a:ext cx="3769209" cy="27726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alt text provided for thi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299" y="1277478"/>
            <a:ext cx="3769209" cy="22984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mit Gup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20" y="1356198"/>
            <a:ext cx="1955351" cy="1955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754" y="96258"/>
            <a:ext cx="12101246" cy="993926"/>
          </a:xfrm>
          <a:prstGeom prst="rect">
            <a:avLst/>
          </a:prstGeom>
          <a:noFill/>
        </p:spPr>
        <p:txBody>
          <a:bodyPr wrap="square">
            <a:spAutoFit/>
          </a:bodyPr>
          <a:lstStyle/>
          <a:p>
            <a:pPr lvl="0" algn="ctr">
              <a:lnSpc>
                <a:spcPct val="107000"/>
              </a:lnSpc>
              <a:spcAft>
                <a:spcPts val="800"/>
              </a:spcAft>
            </a:pPr>
            <a:r>
              <a:rPr lang="en-IN" sz="2800" b="1" dirty="0">
                <a:effectLst/>
                <a:ea typeface="Calibri" panose="020F0502020204030204" pitchFamily="34" charset="0"/>
                <a:cs typeface="Times New Roman" panose="02020603050405020304" pitchFamily="18" charset="0"/>
              </a:rPr>
              <a:t>The UG Research Council (UGRC) at the Institute of Pharmacy, Nirma University, hosted a Research Talk </a:t>
            </a:r>
            <a:r>
              <a:rPr lang="en-IN" sz="2800" b="1" dirty="0">
                <a:ea typeface="Calibri" panose="020F0502020204030204" pitchFamily="34" charset="0"/>
                <a:cs typeface="Times New Roman" panose="02020603050405020304" pitchFamily="18" charset="0"/>
              </a:rPr>
              <a:t>on 18-April-2024</a:t>
            </a:r>
            <a:endParaRPr lang="en-IN" sz="2400" b="1" dirty="0">
              <a:effectLst/>
              <a:ea typeface="Calibri" panose="020F0502020204030204" pitchFamily="34" charset="0"/>
              <a:cs typeface="Times New Roman" panose="02020603050405020304" pitchFamily="18" charset="0"/>
            </a:endParaRPr>
          </a:p>
        </p:txBody>
      </p:sp>
      <p:sp>
        <p:nvSpPr>
          <p:cNvPr id="6" name="TextBox 5"/>
          <p:cNvSpPr txBox="1"/>
          <p:nvPr/>
        </p:nvSpPr>
        <p:spPr>
          <a:xfrm>
            <a:off x="4625983" y="1098455"/>
            <a:ext cx="6836285" cy="1323439"/>
          </a:xfrm>
          <a:prstGeom prst="rect">
            <a:avLst/>
          </a:prstGeom>
          <a:noFill/>
        </p:spPr>
        <p:txBody>
          <a:bodyPr wrap="square">
            <a:spAutoFit/>
          </a:bodyPr>
          <a:lstStyle/>
          <a:p>
            <a:pPr algn="ctr"/>
            <a:r>
              <a:rPr lang="en-IN" sz="2000" b="1" dirty="0">
                <a:effectLst/>
                <a:ea typeface="Calibri" panose="020F0502020204030204" pitchFamily="34" charset="0"/>
                <a:cs typeface="Times New Roman" panose="02020603050405020304" pitchFamily="18" charset="0"/>
              </a:rPr>
              <a:t>Dr. Amit Shard, </a:t>
            </a:r>
            <a:endParaRPr lang="en-IN" sz="2000" b="1" dirty="0">
              <a:effectLst/>
              <a:ea typeface="Calibri" panose="020F0502020204030204" pitchFamily="34" charset="0"/>
              <a:cs typeface="Times New Roman" panose="02020603050405020304" pitchFamily="18" charset="0"/>
            </a:endParaRPr>
          </a:p>
          <a:p>
            <a:pPr algn="ctr"/>
            <a:r>
              <a:rPr lang="en-IN" sz="2000" dirty="0">
                <a:effectLst/>
                <a:ea typeface="Calibri" panose="020F0502020204030204" pitchFamily="34" charset="0"/>
                <a:cs typeface="Times New Roman" panose="02020603050405020304" pitchFamily="18" charset="0"/>
              </a:rPr>
              <a:t>Assistant Professor at the </a:t>
            </a:r>
            <a:endParaRPr lang="en-IN" sz="2000" dirty="0">
              <a:effectLst/>
              <a:ea typeface="Calibri" panose="020F0502020204030204" pitchFamily="34" charset="0"/>
              <a:cs typeface="Times New Roman" panose="02020603050405020304" pitchFamily="18" charset="0"/>
            </a:endParaRPr>
          </a:p>
          <a:p>
            <a:pPr algn="ctr"/>
            <a:r>
              <a:rPr lang="en-IN" sz="2000" dirty="0">
                <a:effectLst/>
                <a:ea typeface="Calibri" panose="020F0502020204030204" pitchFamily="34" charset="0"/>
                <a:cs typeface="Times New Roman" panose="02020603050405020304" pitchFamily="18" charset="0"/>
              </a:rPr>
              <a:t>National Institute of Pharmaceutical Education and Research (NIPER)-Ahmedabad, </a:t>
            </a:r>
            <a:endParaRPr lang="en-IN" sz="2000" dirty="0"/>
          </a:p>
        </p:txBody>
      </p:sp>
      <p:sp>
        <p:nvSpPr>
          <p:cNvPr id="8" name="TextBox 7"/>
          <p:cNvSpPr txBox="1"/>
          <p:nvPr/>
        </p:nvSpPr>
        <p:spPr>
          <a:xfrm>
            <a:off x="4394916" y="5131121"/>
            <a:ext cx="7574858" cy="1631216"/>
          </a:xfrm>
          <a:prstGeom prst="rect">
            <a:avLst/>
          </a:prstGeom>
          <a:noFill/>
        </p:spPr>
        <p:txBody>
          <a:bodyPr wrap="square">
            <a:spAutoFit/>
          </a:bodyPr>
          <a:lstStyle/>
          <a:p>
            <a:pPr algn="just"/>
            <a:r>
              <a:rPr lang="en-IN" sz="2000" dirty="0">
                <a:solidFill>
                  <a:schemeClr val="accent5">
                    <a:lumMod val="50000"/>
                  </a:schemeClr>
                </a:solidFill>
                <a:effectLst/>
                <a:ea typeface="Calibri" panose="020F0502020204030204" pitchFamily="34" charset="0"/>
                <a:cs typeface="Times New Roman" panose="02020603050405020304" pitchFamily="18" charset="0"/>
              </a:rPr>
              <a:t>The session focused on "</a:t>
            </a:r>
            <a:r>
              <a:rPr lang="en-IN" sz="2000" b="1" dirty="0">
                <a:solidFill>
                  <a:schemeClr val="accent5">
                    <a:lumMod val="50000"/>
                  </a:schemeClr>
                </a:solidFill>
                <a:effectLst/>
                <a:ea typeface="Calibri" panose="020F0502020204030204" pitchFamily="34" charset="0"/>
                <a:cs typeface="Times New Roman" panose="02020603050405020304" pitchFamily="18" charset="0"/>
              </a:rPr>
              <a:t>Unlocking Opportunities: The Art and Science of Successful Proposal Writing" </a:t>
            </a:r>
            <a:r>
              <a:rPr lang="en-IN" sz="2000" dirty="0">
                <a:solidFill>
                  <a:schemeClr val="accent5">
                    <a:lumMod val="50000"/>
                  </a:schemeClr>
                </a:solidFill>
                <a:effectLst/>
                <a:ea typeface="Calibri" panose="020F0502020204030204" pitchFamily="34" charset="0"/>
                <a:cs typeface="Times New Roman" panose="02020603050405020304" pitchFamily="18" charset="0"/>
              </a:rPr>
              <a:t>and was aimed at undergraduate students enrolled in UGRC, post graduate students and Faculty Members. Dr. Amit Shard delved into </a:t>
            </a:r>
            <a:r>
              <a:rPr lang="en-IN" sz="2000" b="1" dirty="0">
                <a:solidFill>
                  <a:schemeClr val="accent5">
                    <a:lumMod val="50000"/>
                  </a:schemeClr>
                </a:solidFill>
                <a:effectLst/>
                <a:ea typeface="Calibri" panose="020F0502020204030204" pitchFamily="34" charset="0"/>
                <a:cs typeface="Times New Roman" panose="02020603050405020304" pitchFamily="18" charset="0"/>
              </a:rPr>
              <a:t>various aspects of proposal writing, offering insights and strategies.</a:t>
            </a:r>
            <a:endParaRPr lang="en-IN" sz="2000" b="1" dirty="0">
              <a:solidFill>
                <a:schemeClr val="accent5">
                  <a:lumMod val="50000"/>
                </a:schemeClr>
              </a:solidFill>
            </a:endParaRPr>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55" y="1294250"/>
            <a:ext cx="3720081" cy="5207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alt text provided for thi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541" y="2421894"/>
            <a:ext cx="3455858" cy="2709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alt text provided for this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422" y="2421895"/>
            <a:ext cx="3616885" cy="2709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1879</Words>
  <Application>WPS Presentation</Application>
  <PresentationFormat>Widescreen</PresentationFormat>
  <Paragraphs>25</Paragraphs>
  <Slides>3</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vt:i4>
      </vt:variant>
    </vt:vector>
  </HeadingPairs>
  <TitlesOfParts>
    <vt:vector size="13" baseType="lpstr">
      <vt:lpstr>Arial</vt:lpstr>
      <vt:lpstr>SimSun</vt:lpstr>
      <vt:lpstr>Wingdings</vt:lpstr>
      <vt:lpstr>Calibri</vt:lpstr>
      <vt:lpstr>Times New Roman</vt:lpstr>
      <vt:lpstr>Symbol</vt:lpstr>
      <vt:lpstr>Calibri Light</vt:lpstr>
      <vt:lpstr>Microsoft YaHei</vt:lpstr>
      <vt:lpstr>Arial Unicode MS</vt:lpstr>
      <vt:lpstr>Office Theme</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 LECTURES</dc:title>
  <dc:creator>RITU SONI</dc:creator>
  <cp:lastModifiedBy>Administrator</cp:lastModifiedBy>
  <cp:revision>31</cp:revision>
  <dcterms:created xsi:type="dcterms:W3CDTF">2024-09-05T15:29:00Z</dcterms:created>
  <dcterms:modified xsi:type="dcterms:W3CDTF">2024-09-11T08:05:46Z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A96F11ED129D4DE5A42E580B623FCF13_13</vt:lpwstr>
  </property>
  <property fmtid="{D5CDD505-2E9C-101B-9397-08002B2CF9AE}" pid="3" name="KSOProductBuildVer">
    <vt:lpwstr>1033-12.2.0.17562</vt:lpwstr>
  </property>
</Properties>
</file>