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62" r:id="rId3"/>
    <p:sldId id="264" r:id="rId4"/>
    <p:sldId id="26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8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706B49-76AD-4942-943E-B8D7EED08CFE}"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E4566D-46BE-439D-96E5-14C1A64A3BDE}"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5C212A2-4EE6-4298-BB76-220126CA0A6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05C212A2-4EE6-4298-BB76-220126CA0A6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05C212A2-4EE6-4298-BB76-220126CA0A6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05C212A2-4EE6-4298-BB76-220126CA0A6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05C212A2-4EE6-4298-BB76-220126CA0A68}"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Date Placeholder 4"/>
          <p:cNvSpPr>
            <a:spLocks noGrp="1"/>
          </p:cNvSpPr>
          <p:nvPr>
            <p:ph type="dt" sz="half" idx="10"/>
          </p:nvPr>
        </p:nvSpPr>
        <p:spPr/>
        <p:txBody>
          <a:bodyPr/>
          <a:lstStyle/>
          <a:p>
            <a:fld id="{05C212A2-4EE6-4298-BB76-220126CA0A6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7" name="Date Placeholder 6"/>
          <p:cNvSpPr>
            <a:spLocks noGrp="1"/>
          </p:cNvSpPr>
          <p:nvPr>
            <p:ph type="dt" sz="half" idx="10"/>
          </p:nvPr>
        </p:nvSpPr>
        <p:spPr/>
        <p:txBody>
          <a:bodyPr/>
          <a:lstStyle/>
          <a:p>
            <a:fld id="{05C212A2-4EE6-4298-BB76-220126CA0A68}"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5C212A2-4EE6-4298-BB76-220126CA0A68}"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212A2-4EE6-4298-BB76-220126CA0A68}"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05C212A2-4EE6-4298-BB76-220126CA0A6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05C212A2-4EE6-4298-BB76-220126CA0A68}"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01F721C-21F8-4E74-A47D-CCAFAD246CEC}"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C212A2-4EE6-4298-BB76-220126CA0A68}"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F721C-21F8-4E74-A47D-CCAFAD246CEC}"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hyperlink" Target="https://journals.viamedica.pl/clinical_diabetology/article/view/100771" TargetMode="External"/><Relationship Id="rId3" Type="http://schemas.openxmlformats.org/officeDocument/2006/relationships/hyperlink" Target="https://pubmed.ncbi.nlm.nih.gov/38668953/" TargetMode="External"/><Relationship Id="rId2" Type="http://schemas.openxmlformats.org/officeDocument/2006/relationships/hyperlink" Target="https://pubmed.ncbi.nlm.nih.gov/38279760/" TargetMode="External"/><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5000"/>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17816" y="4465800"/>
            <a:ext cx="11356368" cy="2297809"/>
          </a:xfrm>
          <a:prstGeom prst="rect">
            <a:avLst/>
          </a:prstGeom>
          <a:noFill/>
        </p:spPr>
        <p:txBody>
          <a:bodyPr wrap="square">
            <a:spAutoFit/>
          </a:bodyPr>
          <a:lstStyle/>
          <a:p>
            <a:pPr algn="just">
              <a:lnSpc>
                <a:spcPct val="115000"/>
              </a:lnSpc>
              <a:spcAft>
                <a:spcPts val="800"/>
              </a:spcAft>
            </a:pPr>
            <a:r>
              <a:rPr lang="en-US" sz="2000" dirty="0">
                <a:solidFill>
                  <a:srgbClr val="000000"/>
                </a:solidFill>
                <a:effectLst/>
                <a:ea typeface="Calibri" panose="020F0502020204030204" pitchFamily="34" charset="0"/>
                <a:cs typeface="Times New Roman" panose="02020603050405020304" pitchFamily="18" charset="0"/>
              </a:rPr>
              <a:t>3 more students applied for the </a:t>
            </a:r>
            <a:r>
              <a:rPr lang="en-US" sz="2000" b="1" dirty="0">
                <a:solidFill>
                  <a:srgbClr val="000000"/>
                </a:solidFill>
                <a:effectLst/>
                <a:ea typeface="Calibri" panose="020F0502020204030204" pitchFamily="34" charset="0"/>
                <a:cs typeface="Times New Roman" panose="02020603050405020304" pitchFamily="18" charset="0"/>
              </a:rPr>
              <a:t>International Summer Training Programme 2024</a:t>
            </a:r>
            <a:r>
              <a:rPr lang="en-US" sz="2000" dirty="0">
                <a:solidFill>
                  <a:srgbClr val="000000"/>
                </a:solidFill>
                <a:effectLst/>
                <a:ea typeface="Calibri" panose="020F0502020204030204" pitchFamily="34" charset="0"/>
                <a:cs typeface="Times New Roman" panose="02020603050405020304" pitchFamily="18" charset="0"/>
              </a:rPr>
              <a:t> but unfortunately could not secure.</a:t>
            </a:r>
            <a:endParaRPr lang="en-IN" dirty="0">
              <a:effectLst/>
              <a:ea typeface="Calibri" panose="020F0502020204030204" pitchFamily="34" charset="0"/>
              <a:cs typeface="Times New Roman" panose="02020603050405020304" pitchFamily="18" charset="0"/>
            </a:endParaRPr>
          </a:p>
          <a:p>
            <a:pPr marL="1143000" lvl="2" indent="-228600" algn="just">
              <a:lnSpc>
                <a:spcPct val="115000"/>
              </a:lnSpc>
              <a:buFont typeface="Symbol" panose="05050102010706020507" pitchFamily="18" charset="2"/>
              <a:buChar char=""/>
            </a:pPr>
            <a:r>
              <a:rPr lang="en-IN" sz="2000" dirty="0" err="1">
                <a:effectLst/>
                <a:ea typeface="Calibri" panose="020F0502020204030204" pitchFamily="34" charset="0"/>
                <a:cs typeface="Times New Roman" panose="02020603050405020304" pitchFamily="18" charset="0"/>
              </a:rPr>
              <a:t>Trasadiya</a:t>
            </a:r>
            <a:r>
              <a:rPr lang="en-IN" sz="2000" dirty="0">
                <a:effectLst/>
                <a:ea typeface="Calibri" panose="020F0502020204030204" pitchFamily="34" charset="0"/>
                <a:cs typeface="Times New Roman" panose="02020603050405020304" pitchFamily="18" charset="0"/>
              </a:rPr>
              <a:t> </a:t>
            </a:r>
            <a:r>
              <a:rPr lang="en-IN" sz="2000" dirty="0" err="1">
                <a:effectLst/>
                <a:ea typeface="Calibri" panose="020F0502020204030204" pitchFamily="34" charset="0"/>
                <a:cs typeface="Times New Roman" panose="02020603050405020304" pitchFamily="18" charset="0"/>
              </a:rPr>
              <a:t>Smeet</a:t>
            </a:r>
            <a:r>
              <a:rPr lang="en-IN" sz="2000" dirty="0">
                <a:effectLst/>
                <a:ea typeface="Calibri" panose="020F0502020204030204" pitchFamily="34" charset="0"/>
                <a:cs typeface="Times New Roman" panose="02020603050405020304" pitchFamily="18" charset="0"/>
              </a:rPr>
              <a:t> (21bph115) applied at </a:t>
            </a:r>
            <a:r>
              <a:rPr lang="en-IN" sz="2000" b="1" dirty="0">
                <a:effectLst/>
                <a:ea typeface="Calibri" panose="020F0502020204030204" pitchFamily="34" charset="0"/>
                <a:cs typeface="Times New Roman" panose="02020603050405020304" pitchFamily="18" charset="0"/>
              </a:rPr>
              <a:t>Cold Spring Harbor Laboratory</a:t>
            </a:r>
            <a:endParaRPr lang="en-IN" b="1" dirty="0">
              <a:effectLst/>
              <a:ea typeface="Calibri" panose="020F0502020204030204" pitchFamily="34" charset="0"/>
              <a:cs typeface="Times New Roman" panose="02020603050405020304" pitchFamily="18" charset="0"/>
            </a:endParaRPr>
          </a:p>
          <a:p>
            <a:pPr marL="1143000" lvl="2" indent="-228600" algn="just">
              <a:lnSpc>
                <a:spcPct val="115000"/>
              </a:lnSpc>
              <a:buFont typeface="Symbol" panose="05050102010706020507" pitchFamily="18" charset="2"/>
              <a:buChar char=""/>
            </a:pPr>
            <a:r>
              <a:rPr lang="en-US" sz="2000" dirty="0">
                <a:solidFill>
                  <a:srgbClr val="000000"/>
                </a:solidFill>
                <a:effectLst/>
                <a:ea typeface="Calibri" panose="020F0502020204030204" pitchFamily="34" charset="0"/>
                <a:cs typeface="Times New Roman" panose="02020603050405020304" pitchFamily="18" charset="0"/>
              </a:rPr>
              <a:t>Amin Maan (21BPH054) applied at </a:t>
            </a:r>
            <a:r>
              <a:rPr lang="en-IN" sz="2000" b="1" dirty="0">
                <a:effectLst/>
                <a:ea typeface="Calibri" panose="020F0502020204030204" pitchFamily="34" charset="0"/>
                <a:cs typeface="Times New Roman" panose="02020603050405020304" pitchFamily="18" charset="0"/>
              </a:rPr>
              <a:t>Cold Spring Harbor Laboratory and NUS Amgen Scholars Asia Program 2024</a:t>
            </a:r>
            <a:endParaRPr lang="en-IN" b="1" dirty="0">
              <a:effectLst/>
              <a:ea typeface="Calibri" panose="020F0502020204030204" pitchFamily="34" charset="0"/>
              <a:cs typeface="Times New Roman" panose="02020603050405020304" pitchFamily="18" charset="0"/>
            </a:endParaRPr>
          </a:p>
          <a:p>
            <a:pPr marL="1143000" lvl="2" indent="-228600" algn="just">
              <a:lnSpc>
                <a:spcPct val="115000"/>
              </a:lnSpc>
              <a:spcAft>
                <a:spcPts val="800"/>
              </a:spcAft>
              <a:buFont typeface="Symbol" panose="05050102010706020507" pitchFamily="18" charset="2"/>
              <a:buChar char=""/>
            </a:pPr>
            <a:r>
              <a:rPr lang="en-US" sz="2000" dirty="0">
                <a:solidFill>
                  <a:srgbClr val="000000"/>
                </a:solidFill>
                <a:effectLst/>
                <a:ea typeface="Calibri" panose="020F0502020204030204" pitchFamily="34" charset="0"/>
                <a:cs typeface="Times New Roman" panose="02020603050405020304" pitchFamily="18" charset="0"/>
              </a:rPr>
              <a:t>Arya Acharya (21BPH010) applied at </a:t>
            </a:r>
            <a:r>
              <a:rPr lang="en-US" sz="2000" b="1" dirty="0">
                <a:solidFill>
                  <a:srgbClr val="000000"/>
                </a:solidFill>
                <a:effectLst/>
                <a:ea typeface="Calibri" panose="020F0502020204030204" pitchFamily="34" charset="0"/>
                <a:cs typeface="Times New Roman" panose="02020603050405020304" pitchFamily="18" charset="0"/>
              </a:rPr>
              <a:t>Khorana Program for Scholars – 2024</a:t>
            </a:r>
            <a:endParaRPr lang="en-IN" b="1" dirty="0">
              <a:effectLst/>
              <a:ea typeface="Calibri" panose="020F0502020204030204" pitchFamily="34" charset="0"/>
              <a:cs typeface="Times New Roman" panose="02020603050405020304" pitchFamily="18" charset="0"/>
            </a:endParaRPr>
          </a:p>
        </p:txBody>
      </p:sp>
      <p:sp>
        <p:nvSpPr>
          <p:cNvPr id="4" name="TextBox 3"/>
          <p:cNvSpPr txBox="1"/>
          <p:nvPr/>
        </p:nvSpPr>
        <p:spPr>
          <a:xfrm>
            <a:off x="3298004" y="0"/>
            <a:ext cx="8568647" cy="646331"/>
          </a:xfrm>
          <a:prstGeom prst="rect">
            <a:avLst/>
          </a:prstGeom>
          <a:noFill/>
        </p:spPr>
        <p:txBody>
          <a:bodyPr wrap="square" rtlCol="0">
            <a:spAutoFit/>
          </a:bodyPr>
          <a:lstStyle/>
          <a:p>
            <a:r>
              <a:rPr lang="en-IN" sz="3600" b="1" i="1" dirty="0">
                <a:solidFill>
                  <a:schemeClr val="accent1"/>
                </a:solidFill>
              </a:rPr>
              <a:t>SUMMER TRAINING PROGRAMS</a:t>
            </a:r>
            <a:endParaRPr lang="en-IN" sz="3600" b="1" i="1" dirty="0">
              <a:solidFill>
                <a:schemeClr val="accent1"/>
              </a:solidFill>
            </a:endParaRPr>
          </a:p>
        </p:txBody>
      </p:sp>
      <p:sp>
        <p:nvSpPr>
          <p:cNvPr id="8" name="TextBox 7"/>
          <p:cNvSpPr txBox="1"/>
          <p:nvPr/>
        </p:nvSpPr>
        <p:spPr>
          <a:xfrm>
            <a:off x="4415319" y="844756"/>
            <a:ext cx="7266398" cy="3477875"/>
          </a:xfrm>
          <a:prstGeom prst="rect">
            <a:avLst/>
          </a:prstGeom>
          <a:noFill/>
        </p:spPr>
        <p:txBody>
          <a:bodyPr wrap="square">
            <a:spAutoFit/>
          </a:bodyPr>
          <a:lstStyle/>
          <a:p>
            <a:pPr marL="927100" algn="just"/>
            <a:r>
              <a:rPr lang="en-US" sz="2000" b="1" dirty="0">
                <a:effectLst/>
                <a:ea typeface="Times New Roman" panose="02020603050405020304" pitchFamily="18" charset="0"/>
                <a:cs typeface="Times New Roman" panose="02020603050405020304" pitchFamily="18" charset="0"/>
              </a:rPr>
              <a:t>Ms. Hely Shah (21BPH037) </a:t>
            </a:r>
            <a:r>
              <a:rPr lang="en-US" sz="2000" dirty="0">
                <a:effectLst/>
                <a:ea typeface="Times New Roman" panose="02020603050405020304" pitchFamily="18" charset="0"/>
                <a:cs typeface="Times New Roman" panose="02020603050405020304" pitchFamily="18" charset="0"/>
              </a:rPr>
              <a:t>received and completed the </a:t>
            </a:r>
            <a:r>
              <a:rPr lang="en-US" sz="2000" b="1" dirty="0" err="1">
                <a:effectLst/>
                <a:ea typeface="Times New Roman" panose="02020603050405020304" pitchFamily="18" charset="0"/>
                <a:cs typeface="Times New Roman" panose="02020603050405020304" pitchFamily="18" charset="0"/>
              </a:rPr>
              <a:t>IASc</a:t>
            </a:r>
            <a:r>
              <a:rPr lang="en-US" sz="2000" b="1" dirty="0">
                <a:effectLst/>
                <a:ea typeface="Times New Roman" panose="02020603050405020304" pitchFamily="18" charset="0"/>
                <a:cs typeface="Times New Roman" panose="02020603050405020304" pitchFamily="18" charset="0"/>
              </a:rPr>
              <a:t>-INSA-NASI Summer Research Fellowship 2024 at Shiv Nadar University, Tehsil Dadri during June-July 2024. </a:t>
            </a:r>
            <a:endParaRPr lang="en-IN" b="1" dirty="0">
              <a:effectLst/>
              <a:ea typeface="Calibri" panose="020F0502020204030204" pitchFamily="34" charset="0"/>
              <a:cs typeface="Times New Roman" panose="02020603050405020304" pitchFamily="18" charset="0"/>
            </a:endParaRPr>
          </a:p>
          <a:p>
            <a:pPr marL="927100" algn="just">
              <a:spcAft>
                <a:spcPts val="800"/>
              </a:spcAft>
            </a:pPr>
            <a:r>
              <a:rPr lang="en-US" sz="2000" dirty="0">
                <a:effectLst/>
                <a:ea typeface="Times New Roman" panose="02020603050405020304" pitchFamily="18" charset="0"/>
                <a:cs typeface="Times New Roman" panose="02020603050405020304" pitchFamily="18" charset="0"/>
              </a:rPr>
              <a:t>She conducted research on the synthesis, characterization, and crystal structure of pharmaceutically active compounds under the guidance of Professor </a:t>
            </a:r>
            <a:r>
              <a:rPr lang="en-US" sz="2000" dirty="0" err="1">
                <a:effectLst/>
                <a:ea typeface="Times New Roman" panose="02020603050405020304" pitchFamily="18" charset="0"/>
                <a:cs typeface="Times New Roman" panose="02020603050405020304" pitchFamily="18" charset="0"/>
              </a:rPr>
              <a:t>Parthapratim</a:t>
            </a:r>
            <a:r>
              <a:rPr lang="en-US" sz="2000" dirty="0">
                <a:effectLst/>
                <a:ea typeface="Times New Roman" panose="02020603050405020304" pitchFamily="18" charset="0"/>
                <a:cs typeface="Times New Roman" panose="02020603050405020304" pitchFamily="18" charset="0"/>
              </a:rPr>
              <a:t> Munshi from the Department of Chemistry at the School of Natural Sciences, Shiv Nadar Institute of Eminence, Greater Noida. Her research focused on a compound used in the treatment of African sleeping sickness, and this achievement will greatly bolster her future research efforts.</a:t>
            </a:r>
            <a:endParaRPr lang="en-IN" dirty="0">
              <a:effectLst/>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897" y="923869"/>
            <a:ext cx="4786600" cy="326439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5000"/>
            <a:lum/>
          </a:blip>
          <a:srcRect/>
          <a:stretch>
            <a:fillRect t="-13000" b="-39000"/>
          </a:stretch>
        </a:blipFill>
        <a:effectLst/>
      </p:bgPr>
    </p:bg>
    <p:spTree>
      <p:nvGrpSpPr>
        <p:cNvPr id="1" name=""/>
        <p:cNvGrpSpPr/>
        <p:nvPr/>
      </p:nvGrpSpPr>
      <p:grpSpPr>
        <a:xfrm>
          <a:off x="0" y="0"/>
          <a:ext cx="0" cy="0"/>
          <a:chOff x="0" y="0"/>
          <a:chExt cx="0" cy="0"/>
        </a:xfrm>
      </p:grpSpPr>
      <p:sp>
        <p:nvSpPr>
          <p:cNvPr id="3" name="TextBox 2"/>
          <p:cNvSpPr txBox="1"/>
          <p:nvPr/>
        </p:nvSpPr>
        <p:spPr>
          <a:xfrm>
            <a:off x="3564288" y="625975"/>
            <a:ext cx="8361898" cy="5842497"/>
          </a:xfrm>
          <a:prstGeom prst="rect">
            <a:avLst/>
          </a:prstGeom>
          <a:noFill/>
        </p:spPr>
        <p:txBody>
          <a:bodyPr wrap="square">
            <a:spAutoFit/>
          </a:bodyPr>
          <a:lstStyle/>
          <a:p>
            <a:pPr marL="457200">
              <a:lnSpc>
                <a:spcPct val="150000"/>
              </a:lnSpc>
            </a:pPr>
            <a:r>
              <a:rPr lang="en-IN" sz="2800" b="1" dirty="0">
                <a:effectLst/>
                <a:ea typeface="Times New Roman" panose="02020603050405020304" pitchFamily="18" charset="0"/>
                <a:cs typeface="Times New Roman" panose="02020603050405020304" pitchFamily="18" charset="0"/>
              </a:rPr>
              <a:t> </a:t>
            </a:r>
            <a:endParaRPr lang="en-IN" sz="2400" dirty="0">
              <a:effectLst/>
              <a:ea typeface="Calibri" panose="020F0502020204030204" pitchFamily="34" charset="0"/>
              <a:cs typeface="Times New Roman" panose="02020603050405020304" pitchFamily="18" charset="0"/>
            </a:endParaRPr>
          </a:p>
          <a:p>
            <a:pPr marL="927100" algn="just">
              <a:lnSpc>
                <a:spcPct val="150000"/>
              </a:lnSpc>
              <a:spcAft>
                <a:spcPts val="800"/>
              </a:spcAft>
            </a:pPr>
            <a:r>
              <a:rPr lang="en-IN" sz="2800" dirty="0">
                <a:effectLst/>
                <a:ea typeface="Calibri" panose="020F0502020204030204" pitchFamily="34" charset="0"/>
                <a:cs typeface="Times New Roman" panose="02020603050405020304" pitchFamily="18" charset="0"/>
              </a:rPr>
              <a:t>Business idea of </a:t>
            </a:r>
            <a:r>
              <a:rPr lang="en-IN" sz="2800" b="1" dirty="0">
                <a:effectLst/>
                <a:ea typeface="Calibri" panose="020F0502020204030204" pitchFamily="34" charset="0"/>
                <a:cs typeface="Times New Roman" panose="02020603050405020304" pitchFamily="18" charset="0"/>
              </a:rPr>
              <a:t>Mr. </a:t>
            </a:r>
            <a:r>
              <a:rPr lang="en-IN" sz="2800" b="1" dirty="0" err="1">
                <a:effectLst/>
                <a:ea typeface="Calibri" panose="020F0502020204030204" pitchFamily="34" charset="0"/>
                <a:cs typeface="Times New Roman" panose="02020603050405020304" pitchFamily="18" charset="0"/>
              </a:rPr>
              <a:t>Smeet</a:t>
            </a:r>
            <a:r>
              <a:rPr lang="en-IN" sz="2800" b="1" dirty="0">
                <a:effectLst/>
                <a:ea typeface="Calibri" panose="020F0502020204030204" pitchFamily="34" charset="0"/>
                <a:cs typeface="Times New Roman" panose="02020603050405020304" pitchFamily="18" charset="0"/>
              </a:rPr>
              <a:t> </a:t>
            </a:r>
            <a:r>
              <a:rPr lang="en-IN" sz="2800" b="1" dirty="0" err="1">
                <a:effectLst/>
                <a:ea typeface="Calibri" panose="020F0502020204030204" pitchFamily="34" charset="0"/>
                <a:cs typeface="Times New Roman" panose="02020603050405020304" pitchFamily="18" charset="0"/>
              </a:rPr>
              <a:t>Trasadiya</a:t>
            </a:r>
            <a:r>
              <a:rPr lang="en-IN" sz="2800" b="1" dirty="0">
                <a:effectLst/>
                <a:ea typeface="Calibri" panose="020F0502020204030204" pitchFamily="34" charset="0"/>
                <a:cs typeface="Times New Roman" panose="02020603050405020304" pitchFamily="18" charset="0"/>
              </a:rPr>
              <a:t> (21BPH115) </a:t>
            </a:r>
            <a:r>
              <a:rPr lang="en-IN" sz="2800" dirty="0">
                <a:effectLst/>
                <a:ea typeface="Calibri" panose="020F0502020204030204" pitchFamily="34" charset="0"/>
                <a:cs typeface="Times New Roman" panose="02020603050405020304" pitchFamily="18" charset="0"/>
              </a:rPr>
              <a:t>entitled “Hot Bag for instant food-making” has been selected under the </a:t>
            </a:r>
            <a:r>
              <a:rPr lang="en-IN" sz="2800" b="1" dirty="0">
                <a:effectLst/>
                <a:ea typeface="Calibri" panose="020F0502020204030204" pitchFamily="34" charset="0"/>
                <a:cs typeface="Times New Roman" panose="02020603050405020304" pitchFamily="18" charset="0"/>
              </a:rPr>
              <a:t>SSIP 2.0 scheme </a:t>
            </a:r>
            <a:r>
              <a:rPr lang="en-IN" sz="2800" dirty="0">
                <a:effectLst/>
                <a:ea typeface="Calibri" panose="020F0502020204030204" pitchFamily="34" charset="0"/>
                <a:cs typeface="Times New Roman" panose="02020603050405020304" pitchFamily="18" charset="0"/>
              </a:rPr>
              <a:t>for incubation support at the Nirma University incubation centre on June 6, 2024. The objective of idea is to get instant hot cooked food within minutes without electricity and gas. It is designed for Travelling and Mountaineer</a:t>
            </a:r>
            <a:r>
              <a:rPr lang="en-IN" sz="2400" dirty="0">
                <a:effectLst/>
                <a:ea typeface="Calibri" panose="020F0502020204030204" pitchFamily="34" charset="0"/>
                <a:cs typeface="Times New Roman" panose="02020603050405020304" pitchFamily="18" charset="0"/>
              </a:rPr>
              <a:t>.</a:t>
            </a:r>
            <a:endParaRPr lang="en-IN" sz="2400" dirty="0">
              <a:effectLst/>
              <a:ea typeface="Calibri" panose="020F0502020204030204" pitchFamily="34" charset="0"/>
              <a:cs typeface="Times New Roman" panose="02020603050405020304" pitchFamily="18" charset="0"/>
            </a:endParaRPr>
          </a:p>
        </p:txBody>
      </p:sp>
      <p:sp>
        <p:nvSpPr>
          <p:cNvPr id="5" name="TextBox 4"/>
          <p:cNvSpPr txBox="1"/>
          <p:nvPr/>
        </p:nvSpPr>
        <p:spPr>
          <a:xfrm>
            <a:off x="1458932" y="234202"/>
            <a:ext cx="10222784" cy="721736"/>
          </a:xfrm>
          <a:prstGeom prst="rect">
            <a:avLst/>
          </a:prstGeom>
          <a:noFill/>
        </p:spPr>
        <p:txBody>
          <a:bodyPr wrap="square">
            <a:spAutoFit/>
          </a:bodyPr>
          <a:lstStyle/>
          <a:p>
            <a:pPr lvl="0" algn="just">
              <a:lnSpc>
                <a:spcPct val="107000"/>
              </a:lnSpc>
            </a:pPr>
            <a:r>
              <a:rPr lang="en-IN" sz="4000" b="1" i="1" dirty="0">
                <a:effectLst/>
                <a:ea typeface="Times New Roman" panose="02020603050405020304" pitchFamily="18" charset="0"/>
                <a:cs typeface="Times New Roman" panose="02020603050405020304" pitchFamily="18" charset="0"/>
              </a:rPr>
              <a:t>Projects supported under Incubation scheme</a:t>
            </a:r>
            <a:endParaRPr lang="en-IN" sz="3600" i="1" dirty="0">
              <a:effectLst/>
              <a:ea typeface="Calibri" panose="020F0502020204030204" pitchFamily="34" charset="0"/>
              <a:cs typeface="Times New Roman" panose="02020603050405020304" pitchFamily="18" charset="0"/>
            </a:endParaRPr>
          </a:p>
        </p:txBody>
      </p:sp>
      <p:pic>
        <p:nvPicPr>
          <p:cNvPr id="5122" name="Picture 2" descr="Smeet Trasadiy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0142" y="1918283"/>
            <a:ext cx="3013879" cy="302143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1">
            <a:alphaModFix amt="9000"/>
            <a:lum/>
          </a:blip>
          <a:srcRect/>
          <a:stretch>
            <a:fillRect t="-17000" b="-17000"/>
          </a:stretch>
        </a:blipFill>
        <a:effectLst/>
      </p:bgPr>
    </p:bg>
    <p:spTree>
      <p:nvGrpSpPr>
        <p:cNvPr id="1" name=""/>
        <p:cNvGrpSpPr/>
        <p:nvPr/>
      </p:nvGrpSpPr>
      <p:grpSpPr>
        <a:xfrm>
          <a:off x="0" y="0"/>
          <a:ext cx="0" cy="0"/>
          <a:chOff x="0" y="0"/>
          <a:chExt cx="0" cy="0"/>
        </a:xfrm>
      </p:grpSpPr>
      <p:sp>
        <p:nvSpPr>
          <p:cNvPr id="3" name="TextBox 2"/>
          <p:cNvSpPr txBox="1"/>
          <p:nvPr/>
        </p:nvSpPr>
        <p:spPr>
          <a:xfrm>
            <a:off x="243153" y="1415833"/>
            <a:ext cx="11828982" cy="3170099"/>
          </a:xfrm>
          <a:prstGeom prst="rect">
            <a:avLst/>
          </a:prstGeom>
          <a:noFill/>
        </p:spPr>
        <p:txBody>
          <a:bodyPr wrap="square">
            <a:spAutoFit/>
          </a:bodyPr>
          <a:lstStyle/>
          <a:p>
            <a:pPr marL="342900" lvl="0" indent="-342900" algn="just">
              <a:spcAft>
                <a:spcPts val="1200"/>
              </a:spcAft>
              <a:buFont typeface="+mj-lt"/>
              <a:buAutoNum type="arabicPeriod"/>
            </a:pPr>
            <a:r>
              <a:rPr lang="en-IN" sz="2000" dirty="0">
                <a:effectLst/>
                <a:ea typeface="Calibri" panose="020F0502020204030204" pitchFamily="34" charset="0"/>
                <a:cs typeface="Times New Roman" panose="02020603050405020304" pitchFamily="18" charset="0"/>
              </a:rPr>
              <a:t>Soni M, </a:t>
            </a:r>
            <a:r>
              <a:rPr lang="en-IN" sz="2000" b="1" dirty="0" err="1">
                <a:effectLst/>
                <a:ea typeface="Calibri" panose="020F0502020204030204" pitchFamily="34" charset="0"/>
                <a:cs typeface="Times New Roman" panose="02020603050405020304" pitchFamily="18" charset="0"/>
              </a:rPr>
              <a:t>Tulsian</a:t>
            </a:r>
            <a:r>
              <a:rPr lang="en-IN" sz="2000" b="1" dirty="0">
                <a:effectLst/>
                <a:ea typeface="Calibri" panose="020F0502020204030204" pitchFamily="34" charset="0"/>
                <a:cs typeface="Times New Roman" panose="02020603050405020304" pitchFamily="18" charset="0"/>
              </a:rPr>
              <a:t> K,</a:t>
            </a:r>
            <a:r>
              <a:rPr lang="en-IN" sz="2000" dirty="0">
                <a:effectLst/>
                <a:ea typeface="Calibri" panose="020F0502020204030204" pitchFamily="34" charset="0"/>
                <a:cs typeface="Times New Roman" panose="02020603050405020304" pitchFamily="18" charset="0"/>
              </a:rPr>
              <a:t> </a:t>
            </a:r>
            <a:r>
              <a:rPr lang="en-IN" sz="2000" dirty="0" err="1">
                <a:effectLst/>
                <a:ea typeface="Calibri" panose="020F0502020204030204" pitchFamily="34" charset="0"/>
                <a:cs typeface="Times New Roman" panose="02020603050405020304" pitchFamily="18" charset="0"/>
              </a:rPr>
              <a:t>Barot</a:t>
            </a:r>
            <a:r>
              <a:rPr lang="en-IN" sz="2000" dirty="0">
                <a:effectLst/>
                <a:ea typeface="Calibri" panose="020F0502020204030204" pitchFamily="34" charset="0"/>
                <a:cs typeface="Times New Roman" panose="02020603050405020304" pitchFamily="18" charset="0"/>
              </a:rPr>
              <a:t> P, Vyas VK. Recent Advances in Therapeutic Approaches Against Ebola Virus Infection. Recent Advances in Anti-Infective Drug Discovery Formerly Recent Patents on Anti-Infective Drug Discovery. 2024 Nov 1;19(4):276-99</a:t>
            </a:r>
            <a:r>
              <a:rPr lang="en-IN" sz="2000" dirty="0">
                <a:ea typeface="Calibri" panose="020F0502020204030204" pitchFamily="34" charset="0"/>
                <a:cs typeface="Times New Roman" panose="02020603050405020304" pitchFamily="18" charset="0"/>
              </a:rPr>
              <a:t> (</a:t>
            </a:r>
            <a:r>
              <a:rPr lang="en-IN" sz="2000" dirty="0">
                <a:ea typeface="Calibri" panose="020F0502020204030204" pitchFamily="34" charset="0"/>
                <a:cs typeface="Times New Roman" panose="02020603050405020304" pitchFamily="18" charset="0"/>
                <a:hlinkClick r:id="rId2"/>
              </a:rPr>
              <a:t>https://pubmed.ncbi.nlm.nih.gov/38279760/</a:t>
            </a:r>
            <a:r>
              <a:rPr lang="en-IN" sz="2000" dirty="0">
                <a:ea typeface="Calibri" panose="020F0502020204030204" pitchFamily="34" charset="0"/>
                <a:cs typeface="Times New Roman" panose="02020603050405020304" pitchFamily="18" charset="0"/>
              </a:rPr>
              <a:t>) </a:t>
            </a:r>
            <a:endParaRPr lang="en-IN" sz="2000" dirty="0">
              <a:effectLst/>
              <a:ea typeface="Calibri" panose="020F0502020204030204" pitchFamily="34" charset="0"/>
              <a:cs typeface="Times New Roman" panose="02020603050405020304" pitchFamily="18" charset="0"/>
            </a:endParaRPr>
          </a:p>
          <a:p>
            <a:pPr marL="342900" lvl="0" indent="-342900" algn="just">
              <a:spcAft>
                <a:spcPts val="1200"/>
              </a:spcAft>
              <a:buFont typeface="+mj-lt"/>
              <a:buAutoNum type="arabicPeriod"/>
            </a:pPr>
            <a:r>
              <a:rPr lang="en-IN" sz="2000" b="1" dirty="0">
                <a:effectLst/>
                <a:ea typeface="Times New Roman" panose="02020603050405020304" pitchFamily="18" charset="0"/>
                <a:cs typeface="Times New Roman" panose="02020603050405020304" pitchFamily="18" charset="0"/>
              </a:rPr>
              <a:t>Maheshwari, Sonali, </a:t>
            </a:r>
            <a:r>
              <a:rPr lang="en-IN" sz="2000" dirty="0">
                <a:effectLst/>
                <a:ea typeface="Times New Roman" panose="02020603050405020304" pitchFamily="18" charset="0"/>
                <a:cs typeface="Times New Roman" panose="02020603050405020304" pitchFamily="18" charset="0"/>
              </a:rPr>
              <a:t>and Bhoomika M. Patel. "Unravelling the role of cathepsins in cardiovascular diseases." Molecular Biology Reports 51.1 (2024): 579 </a:t>
            </a:r>
            <a:r>
              <a:rPr lang="en-IN" sz="2000" dirty="0">
                <a:ea typeface="Times New Roman" panose="02020603050405020304" pitchFamily="18" charset="0"/>
                <a:cs typeface="Times New Roman" panose="02020603050405020304" pitchFamily="18" charset="0"/>
              </a:rPr>
              <a:t>(</a:t>
            </a:r>
            <a:r>
              <a:rPr lang="en-IN" sz="2000" dirty="0">
                <a:ea typeface="Times New Roman" panose="02020603050405020304" pitchFamily="18" charset="0"/>
                <a:cs typeface="Times New Roman" panose="02020603050405020304" pitchFamily="18" charset="0"/>
                <a:hlinkClick r:id="rId3"/>
              </a:rPr>
              <a:t>https://pubmed.ncbi.nlm.nih.gov/38668953/</a:t>
            </a:r>
            <a:r>
              <a:rPr lang="en-IN" sz="2000" dirty="0">
                <a:ea typeface="Times New Roman" panose="02020603050405020304" pitchFamily="18" charset="0"/>
                <a:cs typeface="Times New Roman" panose="02020603050405020304" pitchFamily="18" charset="0"/>
              </a:rPr>
              <a:t>) </a:t>
            </a:r>
            <a:endParaRPr lang="en-IN" sz="2000" dirty="0">
              <a:effectLst/>
              <a:ea typeface="Times New Roman" panose="02020603050405020304" pitchFamily="18" charset="0"/>
              <a:cs typeface="Times New Roman" panose="02020603050405020304" pitchFamily="18" charset="0"/>
            </a:endParaRPr>
          </a:p>
          <a:p>
            <a:pPr marL="342900" lvl="0" indent="-342900" algn="just">
              <a:buFont typeface="+mj-lt"/>
              <a:buAutoNum type="arabicPeriod"/>
            </a:pPr>
            <a:r>
              <a:rPr lang="en-IN" sz="2000" b="1" i="0" dirty="0">
                <a:solidFill>
                  <a:srgbClr val="222222"/>
                </a:solidFill>
                <a:effectLst/>
              </a:rPr>
              <a:t>Shah D, </a:t>
            </a:r>
            <a:r>
              <a:rPr lang="en-IN" sz="2000" b="1" i="0" dirty="0" err="1">
                <a:solidFill>
                  <a:srgbClr val="222222"/>
                </a:solidFill>
                <a:effectLst/>
              </a:rPr>
              <a:t>Gajjar</a:t>
            </a:r>
            <a:r>
              <a:rPr lang="en-IN" sz="2000" b="1" i="0" dirty="0">
                <a:solidFill>
                  <a:srgbClr val="222222"/>
                </a:solidFill>
                <a:effectLst/>
              </a:rPr>
              <a:t> D, Kapadia D, Danayak V, </a:t>
            </a:r>
            <a:r>
              <a:rPr lang="en-IN" sz="2000" i="0" dirty="0">
                <a:solidFill>
                  <a:srgbClr val="222222"/>
                </a:solidFill>
                <a:effectLst/>
              </a:rPr>
              <a:t>Soni R, Patel Y, Patel M, Shah JS. Prevalence of Patient Awareness and Compliance in T2D Patients in the Urban Ahmedabad Region: A Retrospective and Prospective Study. Clinical Diabetology. 2024 Aug 19</a:t>
            </a:r>
            <a:r>
              <a:rPr lang="en-IN" sz="2000" dirty="0">
                <a:solidFill>
                  <a:srgbClr val="222222"/>
                </a:solidFill>
              </a:rPr>
              <a:t>. (</a:t>
            </a:r>
            <a:r>
              <a:rPr lang="en-IN" sz="2000" dirty="0">
                <a:solidFill>
                  <a:srgbClr val="222222"/>
                </a:solidFill>
                <a:hlinkClick r:id="rId4"/>
              </a:rPr>
              <a:t>https://journals.viamedica.pl/clinical_diabetology/article/view/100771</a:t>
            </a:r>
            <a:r>
              <a:rPr lang="en-IN" sz="2000" dirty="0">
                <a:solidFill>
                  <a:srgbClr val="222222"/>
                </a:solidFill>
              </a:rPr>
              <a:t>) </a:t>
            </a:r>
            <a:endParaRPr lang="en-IN" sz="2000" dirty="0">
              <a:effectLst/>
              <a:ea typeface="Calibri" panose="020F0502020204030204" pitchFamily="34" charset="0"/>
              <a:cs typeface="Times New Roman" panose="02020603050405020304" pitchFamily="18" charset="0"/>
            </a:endParaRPr>
          </a:p>
          <a:p>
            <a:pPr marL="927100" algn="just"/>
            <a:r>
              <a:rPr lang="en-IN" sz="2000" dirty="0">
                <a:effectLst/>
                <a:ea typeface="Times New Roman" panose="02020603050405020304" pitchFamily="18" charset="0"/>
                <a:cs typeface="Times New Roman" panose="02020603050405020304" pitchFamily="18" charset="0"/>
              </a:rPr>
              <a:t> </a:t>
            </a:r>
            <a:endParaRPr lang="en-IN" sz="2000" dirty="0">
              <a:effectLst/>
              <a:ea typeface="Calibri" panose="020F0502020204030204" pitchFamily="34" charset="0"/>
              <a:cs typeface="Times New Roman" panose="02020603050405020304" pitchFamily="18" charset="0"/>
            </a:endParaRPr>
          </a:p>
        </p:txBody>
      </p:sp>
      <p:sp>
        <p:nvSpPr>
          <p:cNvPr id="5" name="TextBox 4"/>
          <p:cNvSpPr txBox="1"/>
          <p:nvPr/>
        </p:nvSpPr>
        <p:spPr>
          <a:xfrm>
            <a:off x="4435866" y="0"/>
            <a:ext cx="6097712" cy="830997"/>
          </a:xfrm>
          <a:prstGeom prst="rect">
            <a:avLst/>
          </a:prstGeom>
          <a:noFill/>
        </p:spPr>
        <p:txBody>
          <a:bodyPr wrap="square">
            <a:spAutoFit/>
          </a:bodyPr>
          <a:lstStyle/>
          <a:p>
            <a:r>
              <a:rPr lang="en-IN" sz="4800" b="1" i="1" dirty="0">
                <a:ea typeface="Times New Roman" panose="02020603050405020304" pitchFamily="18" charset="0"/>
                <a:cs typeface="Times New Roman" panose="02020603050405020304" pitchFamily="18" charset="0"/>
              </a:rPr>
              <a:t>P</a:t>
            </a:r>
            <a:r>
              <a:rPr lang="en-IN" sz="4800" b="1" i="1" dirty="0">
                <a:effectLst/>
                <a:ea typeface="Times New Roman" panose="02020603050405020304" pitchFamily="18" charset="0"/>
                <a:cs typeface="Times New Roman" panose="02020603050405020304" pitchFamily="18" charset="0"/>
              </a:rPr>
              <a:t>ublications</a:t>
            </a:r>
            <a:endParaRPr lang="en-IN" sz="4800" i="1" dirty="0"/>
          </a:p>
        </p:txBody>
      </p:sp>
      <p:sp>
        <p:nvSpPr>
          <p:cNvPr id="7" name="TextBox 6"/>
          <p:cNvSpPr txBox="1"/>
          <p:nvPr/>
        </p:nvSpPr>
        <p:spPr>
          <a:xfrm>
            <a:off x="356169" y="4652970"/>
            <a:ext cx="11602949" cy="1724318"/>
          </a:xfrm>
          <a:prstGeom prst="rect">
            <a:avLst/>
          </a:prstGeom>
          <a:noFill/>
        </p:spPr>
        <p:txBody>
          <a:bodyPr wrap="square">
            <a:spAutoFit/>
          </a:bodyPr>
          <a:lstStyle/>
          <a:p>
            <a:pPr marL="927100" algn="just">
              <a:lnSpc>
                <a:spcPct val="107000"/>
              </a:lnSpc>
            </a:pPr>
            <a:r>
              <a:rPr lang="en-IN" sz="2000" dirty="0">
                <a:effectLst/>
                <a:ea typeface="Times New Roman" panose="02020603050405020304" pitchFamily="18" charset="0"/>
                <a:cs typeface="Times New Roman" panose="02020603050405020304" pitchFamily="18" charset="0"/>
              </a:rPr>
              <a:t> </a:t>
            </a:r>
            <a:endParaRPr lang="en-IN" dirty="0">
              <a:effectLst/>
              <a:ea typeface="Calibri" panose="020F0502020204030204" pitchFamily="34" charset="0"/>
              <a:cs typeface="Times New Roman" panose="02020603050405020304" pitchFamily="18" charset="0"/>
            </a:endParaRPr>
          </a:p>
          <a:p>
            <a:pPr lvl="0" algn="just">
              <a:lnSpc>
                <a:spcPct val="107000"/>
              </a:lnSpc>
              <a:spcAft>
                <a:spcPts val="800"/>
              </a:spcAft>
            </a:pPr>
            <a:r>
              <a:rPr lang="en-US" sz="2000" dirty="0" err="1">
                <a:solidFill>
                  <a:srgbClr val="000000"/>
                </a:solidFill>
                <a:effectLst/>
                <a:ea typeface="Calibri" panose="020F0502020204030204" pitchFamily="34" charset="0"/>
                <a:cs typeface="Times New Roman" panose="02020603050405020304" pitchFamily="18" charset="0"/>
              </a:rPr>
              <a:t>Aabir</a:t>
            </a:r>
            <a:r>
              <a:rPr lang="en-US" sz="2000" dirty="0">
                <a:solidFill>
                  <a:srgbClr val="000000"/>
                </a:solidFill>
                <a:effectLst/>
                <a:ea typeface="Calibri" panose="020F0502020204030204" pitchFamily="34" charset="0"/>
                <a:cs typeface="Times New Roman" panose="02020603050405020304" pitchFamily="18" charset="0"/>
              </a:rPr>
              <a:t> </a:t>
            </a:r>
            <a:r>
              <a:rPr lang="en-US" sz="2000" dirty="0" err="1">
                <a:solidFill>
                  <a:srgbClr val="000000"/>
                </a:solidFill>
                <a:effectLst/>
                <a:ea typeface="Calibri" panose="020F0502020204030204" pitchFamily="34" charset="0"/>
                <a:cs typeface="Times New Roman" panose="02020603050405020304" pitchFamily="18" charset="0"/>
              </a:rPr>
              <a:t>Pramanik</a:t>
            </a:r>
            <a:r>
              <a:rPr lang="en-US" sz="2000" dirty="0">
                <a:solidFill>
                  <a:srgbClr val="000000"/>
                </a:solidFill>
                <a:effectLst/>
                <a:ea typeface="Calibri" panose="020F0502020204030204" pitchFamily="34" charset="0"/>
                <a:cs typeface="Times New Roman" panose="02020603050405020304" pitchFamily="18" charset="0"/>
              </a:rPr>
              <a:t>, </a:t>
            </a:r>
            <a:r>
              <a:rPr lang="en-US" sz="2000" b="1" dirty="0">
                <a:solidFill>
                  <a:srgbClr val="000000"/>
                </a:solidFill>
                <a:effectLst/>
                <a:ea typeface="Calibri" panose="020F0502020204030204" pitchFamily="34" charset="0"/>
                <a:cs typeface="Times New Roman" panose="02020603050405020304" pitchFamily="18" charset="0"/>
              </a:rPr>
              <a:t>Sonali Maheshwari</a:t>
            </a:r>
            <a:r>
              <a:rPr lang="en-US" sz="2000" dirty="0">
                <a:solidFill>
                  <a:srgbClr val="000000"/>
                </a:solidFill>
                <a:effectLst/>
                <a:ea typeface="Calibri" panose="020F0502020204030204" pitchFamily="34" charset="0"/>
                <a:cs typeface="Times New Roman" panose="02020603050405020304" pitchFamily="18" charset="0"/>
              </a:rPr>
              <a:t>, and Niyati Acharya. “Medicinal Plants, Antioxidant Potential and Applications to Aging” in Role of Herbal Medicines, Management of Lifestyle Diseases 2024, Ed</a:t>
            </a:r>
            <a:r>
              <a:rPr lang="en-US" sz="2000" dirty="0">
                <a:effectLst/>
                <a:ea typeface="Calibri" panose="020F0502020204030204" pitchFamily="34" charset="0"/>
                <a:cs typeface="Times New Roman" panose="02020603050405020304" pitchFamily="18" charset="0"/>
              </a:rPr>
              <a:t> </a:t>
            </a:r>
            <a:r>
              <a:rPr lang="en-US" sz="2000" dirty="0">
                <a:solidFill>
                  <a:srgbClr val="000000"/>
                </a:solidFill>
                <a:effectLst/>
                <a:ea typeface="Calibri" panose="020F0502020204030204" pitchFamily="34" charset="0"/>
                <a:cs typeface="Times New Roman" panose="02020603050405020304" pitchFamily="18" charset="0"/>
              </a:rPr>
              <a:t>Amal Kumar Dhara &amp; Subhash C. Mandal, March 2024, 403-414, eBook ISBN 978-981-99-7703-1, Print ISBN 978-981-99-7702-4, </a:t>
            </a:r>
            <a:r>
              <a:rPr lang="en-IN" sz="2000" dirty="0">
                <a:effectLst/>
                <a:ea typeface="Calibri" panose="020F0502020204030204" pitchFamily="34" charset="0"/>
                <a:cs typeface="Times New Roman" panose="02020603050405020304" pitchFamily="18" charset="0"/>
              </a:rPr>
              <a:t>Springer, Singapore. (https://doi.org/10.1007/978-981-99-7703-1_20)</a:t>
            </a:r>
            <a:endParaRPr lang="en-IN" dirty="0">
              <a:effectLst/>
              <a:ea typeface="Calibri" panose="020F0502020204030204" pitchFamily="34" charset="0"/>
              <a:cs typeface="Times New Roman" panose="02020603050405020304" pitchFamily="18" charset="0"/>
            </a:endParaRPr>
          </a:p>
        </p:txBody>
      </p:sp>
      <p:sp>
        <p:nvSpPr>
          <p:cNvPr id="9" name="TextBox 8"/>
          <p:cNvSpPr txBox="1"/>
          <p:nvPr/>
        </p:nvSpPr>
        <p:spPr>
          <a:xfrm>
            <a:off x="-556519" y="4417970"/>
            <a:ext cx="6097712" cy="470000"/>
          </a:xfrm>
          <a:prstGeom prst="rect">
            <a:avLst/>
          </a:prstGeom>
          <a:noFill/>
        </p:spPr>
        <p:txBody>
          <a:bodyPr wrap="square">
            <a:spAutoFit/>
          </a:bodyPr>
          <a:lstStyle/>
          <a:p>
            <a:pPr marL="927100" algn="just">
              <a:lnSpc>
                <a:spcPct val="107000"/>
              </a:lnSpc>
            </a:pPr>
            <a:r>
              <a:rPr lang="en-IN" sz="2400" b="1" dirty="0">
                <a:effectLst/>
                <a:ea typeface="Times New Roman" panose="02020603050405020304" pitchFamily="18" charset="0"/>
                <a:cs typeface="Times New Roman" panose="02020603050405020304" pitchFamily="18" charset="0"/>
              </a:rPr>
              <a:t>Book Chapter:</a:t>
            </a:r>
            <a:endParaRPr lang="en-IN" sz="2000" dirty="0">
              <a:effectLst/>
              <a:ea typeface="Calibri" panose="020F0502020204030204" pitchFamily="34" charset="0"/>
              <a:cs typeface="Times New Roman" panose="02020603050405020304" pitchFamily="18" charset="0"/>
            </a:endParaRPr>
          </a:p>
        </p:txBody>
      </p:sp>
      <p:sp>
        <p:nvSpPr>
          <p:cNvPr id="11" name="TextBox 10"/>
          <p:cNvSpPr txBox="1"/>
          <p:nvPr/>
        </p:nvSpPr>
        <p:spPr>
          <a:xfrm>
            <a:off x="243153" y="693902"/>
            <a:ext cx="6251824" cy="470000"/>
          </a:xfrm>
          <a:prstGeom prst="rect">
            <a:avLst/>
          </a:prstGeom>
          <a:noFill/>
        </p:spPr>
        <p:txBody>
          <a:bodyPr wrap="square">
            <a:spAutoFit/>
          </a:bodyPr>
          <a:lstStyle/>
          <a:p>
            <a:pPr lvl="0" algn="just">
              <a:lnSpc>
                <a:spcPct val="107000"/>
              </a:lnSpc>
            </a:pPr>
            <a:r>
              <a:rPr lang="en-IN" sz="2400" b="1" dirty="0">
                <a:effectLst/>
                <a:ea typeface="Times New Roman" panose="02020603050405020304" pitchFamily="18" charset="0"/>
                <a:cs typeface="Times New Roman" panose="02020603050405020304" pitchFamily="18" charset="0"/>
              </a:rPr>
              <a:t>Journal Publications</a:t>
            </a:r>
            <a:endParaRPr lang="en-IN" sz="2000" dirty="0">
              <a:effectLst/>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2609</Words>
  <Application>WPS Presentation</Application>
  <PresentationFormat>Widescreen</PresentationFormat>
  <Paragraphs>29</Paragraphs>
  <Slides>3</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vt:i4>
      </vt:variant>
    </vt:vector>
  </HeadingPairs>
  <TitlesOfParts>
    <vt:vector size="13" baseType="lpstr">
      <vt:lpstr>Arial</vt:lpstr>
      <vt:lpstr>SimSun</vt:lpstr>
      <vt:lpstr>Wingdings</vt:lpstr>
      <vt:lpstr>Calibri</vt:lpstr>
      <vt:lpstr>Times New Roman</vt:lpstr>
      <vt:lpstr>Symbol</vt:lpstr>
      <vt:lpstr>Calibri Light</vt:lpstr>
      <vt:lpstr>Microsoft YaHei</vt:lpstr>
      <vt:lpstr>Arial Unicode MS</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EXPERT LECTURES</dc:title>
  <dc:creator>RITU SONI</dc:creator>
  <cp:lastModifiedBy>Administrator</cp:lastModifiedBy>
  <cp:revision>30</cp:revision>
  <dcterms:created xsi:type="dcterms:W3CDTF">2024-09-05T15:29:00Z</dcterms:created>
  <dcterms:modified xsi:type="dcterms:W3CDTF">2024-09-11T08:09:05Z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8B298EA5BEFF44D5890FBCA71B2355E7_13</vt:lpwstr>
  </property>
  <property fmtid="{D5CDD505-2E9C-101B-9397-08002B2CF9AE}" pid="3" name="KSOProductBuildVer">
    <vt:lpwstr>1033-12.2.0.17562</vt:lpwstr>
  </property>
</Properties>
</file>